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media/image69.jpeg" ContentType="image/jpeg"/>
  <Override PartName="/ppt/media/image68.jpeg" ContentType="image/jpeg"/>
  <Override PartName="/ppt/media/image67.jpeg" ContentType="image/jpeg"/>
  <Override PartName="/ppt/media/image66.jpeg" ContentType="image/jpeg"/>
  <Override PartName="/ppt/media/image65.jpeg" ContentType="image/jpeg"/>
  <Override PartName="/ppt/media/image64.jpeg" ContentType="image/jpeg"/>
  <Override PartName="/ppt/media/image63.jpeg" ContentType="image/jpeg"/>
  <Override PartName="/ppt/media/image50.jpeg" ContentType="image/jpeg"/>
  <Override PartName="/ppt/media/image62.jpeg" ContentType="image/jpeg"/>
  <Override PartName="/ppt/media/image49.jpeg" ContentType="image/jpeg"/>
  <Override PartName="/ppt/media/image61.jpeg" ContentType="image/jpeg"/>
  <Override PartName="/ppt/media/image48.jpeg" ContentType="image/jpeg"/>
  <Override PartName="/ppt/media/image60.jpeg" ContentType="image/jpeg"/>
  <Override PartName="/ppt/media/image47.jpeg" ContentType="image/jpeg"/>
  <Override PartName="/ppt/media/image59.jpeg" ContentType="image/jpeg"/>
  <Override PartName="/ppt/media/image16.jpeg" ContentType="image/jpeg"/>
  <Override PartName="/ppt/media/image46.jpeg" ContentType="image/jpeg"/>
  <Override PartName="/ppt/media/image71.jpeg" ContentType="image/jpeg"/>
  <Override PartName="/ppt/media/image58.jpeg" ContentType="image/jpeg"/>
  <Override PartName="/ppt/media/image15.jpeg" ContentType="image/jpeg"/>
  <Override PartName="/ppt/media/image45.jpeg" ContentType="image/jpeg"/>
  <Override PartName="/ppt/media/image70.jpeg" ContentType="image/jpeg"/>
  <Override PartName="/ppt/media/image57.jpeg" ContentType="image/jpeg"/>
  <Override PartName="/ppt/media/image14.jpeg" ContentType="image/jpeg"/>
  <Override PartName="/ppt/media/image44.jpeg" ContentType="image/jpeg"/>
  <Override PartName="/ppt/media/image56.jpeg" ContentType="image/jpeg"/>
  <Override PartName="/ppt/media/image13.jpeg" ContentType="image/jpeg"/>
  <Override PartName="/ppt/media/image43.jpeg" ContentType="image/jpeg"/>
  <Override PartName="/ppt/media/image55.jpeg" ContentType="image/jpeg"/>
  <Override PartName="/ppt/media/image12.jpeg" ContentType="image/jpeg"/>
  <Override PartName="/ppt/media/image42.jpeg" ContentType="image/jpeg"/>
  <Override PartName="/ppt/media/image54.jpeg" ContentType="image/jpeg"/>
  <Override PartName="/ppt/media/image11.jpeg" ContentType="image/jpeg"/>
  <Override PartName="/ppt/media/image22.jpeg" ContentType="image/jpeg"/>
  <Override PartName="/ppt/media/image6.jpeg" ContentType="image/jpeg"/>
  <Override PartName="/ppt/media/image36.jpeg" ContentType="image/jpeg"/>
  <Override PartName="/ppt/media/image4.jpeg" ContentType="image/jpeg"/>
  <Override PartName="/ppt/media/image20.jpeg" ContentType="image/jpeg"/>
  <Override PartName="/ppt/media/image53.jpeg" ContentType="image/jpeg"/>
  <Override PartName="/ppt/media/image10.jpeg" ContentType="image/jpeg"/>
  <Override PartName="/ppt/media/image21.jpeg" ContentType="image/jpeg"/>
  <Override PartName="/ppt/media/image37.jpeg" ContentType="image/jpeg"/>
  <Override PartName="/ppt/media/image5.jpeg" ContentType="image/jpeg"/>
  <Override PartName="/ppt/media/image35.jpeg" ContentType="image/jpeg"/>
  <Override PartName="/ppt/media/image3.jpeg" ContentType="image/jpeg"/>
  <Override PartName="/ppt/media/image7.jpeg" ContentType="image/jpeg"/>
  <Override PartName="/ppt/media/image23.jpeg" ContentType="image/jpeg"/>
  <Override PartName="/ppt/media/image8.jpeg" ContentType="image/jpeg"/>
  <Override PartName="/ppt/media/image24.jpeg" ContentType="image/jpeg"/>
  <Override PartName="/ppt/media/image9.jpeg" ContentType="image/jpeg"/>
  <Override PartName="/ppt/media/image25.jpeg" ContentType="image/jpeg"/>
  <Override PartName="/ppt/media/image26.jpeg" ContentType="image/jpeg"/>
  <Override PartName="/ppt/media/image40.jpeg" ContentType="image/jpeg"/>
  <Override PartName="/ppt/media/image27.jpeg" ContentType="image/jpeg"/>
  <Override PartName="/ppt/media/image41.jpeg" ContentType="image/jpeg"/>
  <Override PartName="/ppt/media/image28.jpeg" ContentType="image/jpeg"/>
  <Override PartName="/ppt/media/image29.jpeg" ContentType="image/jpeg"/>
  <Override PartName="/ppt/media/image17.jpeg" ContentType="image/jpeg"/>
  <Override PartName="/ppt/media/image30.jpeg" ContentType="image/jpeg"/>
  <Override PartName="/ppt/media/image18.jpeg" ContentType="image/jpeg"/>
  <Override PartName="/ppt/media/image31.jpeg" ContentType="image/jpeg"/>
  <Override PartName="/ppt/media/image19.jpeg" ContentType="image/jpeg"/>
  <Override PartName="/ppt/media/image32.jpeg" ContentType="image/jpeg"/>
  <Override PartName="/ppt/media/image1.jpeg" ContentType="image/jpeg"/>
  <Override PartName="/ppt/media/image33.jpeg" ContentType="image/jpeg"/>
  <Override PartName="/ppt/media/image2.jpeg" ContentType="image/jpeg"/>
  <Override PartName="/ppt/media/image34.jpeg" ContentType="image/jpeg"/>
  <Override PartName="/ppt/media/image51.jpeg" ContentType="image/jpeg"/>
  <Override PartName="/ppt/media/image38.jpeg" ContentType="image/jpeg"/>
  <Override PartName="/ppt/media/image52.jpeg" ContentType="image/jpeg"/>
  <Override PartName="/ppt/media/image39.jpeg" ContentType="image/jpeg"/>
  <Override PartName="/ppt/slides/slide49.xml" ContentType="application/vnd.openxmlformats-officedocument.presentationml.slide+xml"/>
  <Override PartName="/ppt/slides/slide48.xml" ContentType="application/vnd.openxmlformats-officedocument.presentationml.slide+xml"/>
  <Override PartName="/ppt/slides/slide47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2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1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_rels/slide49.xml.rels" ContentType="application/vnd.openxmlformats-package.relationships+xml"/>
  <Override PartName="/ppt/slides/_rels/slide48.xml.rels" ContentType="application/vnd.openxmlformats-package.relationships+xml"/>
  <Override PartName="/ppt/slides/_rels/slide47.xml.rels" ContentType="application/vnd.openxmlformats-package.relationships+xml"/>
  <Override PartName="/ppt/slides/_rels/slide21.xml.rels" ContentType="application/vnd.openxmlformats-package.relationships+xml"/>
  <Override PartName="/ppt/slides/_rels/slide32.xml.rels" ContentType="application/vnd.openxmlformats-package.relationships+xml"/>
  <Override PartName="/ppt/slides/_rels/slide20.xml.rels" ContentType="application/vnd.openxmlformats-package.relationships+xml"/>
  <Override PartName="/ppt/slides/_rels/slide31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22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5.xml.rels" ContentType="application/vnd.openxmlformats-package.relationships+xml"/>
  <Override PartName="/ppt/slides/_rels/slide27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25.xml.rels" ContentType="application/vnd.openxmlformats-package.relationships+xml"/>
  <Override PartName="/ppt/slides/_rels/slide6.xml.rels" ContentType="application/vnd.openxmlformats-package.relationships+xml"/>
  <Override PartName="/ppt/slides/_rels/slide28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7.xml.rels" ContentType="application/vnd.openxmlformats-package.relationships+xml"/>
  <Override PartName="/ppt/slides/_rels/slide29.xml.rels" ContentType="application/vnd.openxmlformats-package.relationships+xml"/>
  <Override PartName="/ppt/slides/_rels/slide10.xml.rels" ContentType="application/vnd.openxmlformats-package.relationships+xml"/>
  <Override PartName="/ppt/slides/_rels/slide26.xml.rels" ContentType="application/vnd.openxmlformats-package.relationships+xml"/>
  <Override PartName="/ppt/slides/_rels/slide30.xml.rels" ContentType="application/vnd.openxmlformats-package.relationships+xml"/>
  <Override PartName="/ppt/slides/_rels/slide33.xml.rels" ContentType="application/vnd.openxmlformats-package.relationships+xml"/>
  <Override PartName="/ppt/slides/_rels/slide44.xml.rels" ContentType="application/vnd.openxmlformats-package.relationships+xml"/>
  <Override PartName="/ppt/slides/_rels/slide34.xml.rels" ContentType="application/vnd.openxmlformats-package.relationships+xml"/>
  <Override PartName="/ppt/slides/_rels/slide45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37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6.xml.rels" ContentType="application/vnd.openxmlformats-package.relationships+xml"/>
  <Override PartName="/ppt/slides/slide5.xml" ContentType="application/vnd.openxmlformats-officedocument.presentationml.slide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6.xml" ContentType="application/vnd.openxmlformats-officedocument.presentationml.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29.xml" ContentType="application/vnd.openxmlformats-officedocument.presentationml.sl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18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1800" spc="-1" strike="noStrike"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latin typeface="Arial"/>
              </a:rPr>
              <a:t>Второй уровень структуры</a:t>
            </a:r>
            <a:endParaRPr b="0" lang="ru-RU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Arial"/>
              </a:rPr>
              <a:t>Третий уровень структуры</a:t>
            </a:r>
            <a:endParaRPr b="0" lang="ru-RU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latin typeface="Arial"/>
              </a:rPr>
              <a:t>Четвёртый уровень структуры</a:t>
            </a:r>
            <a:endParaRPr b="0" lang="ru-RU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9.jpeg"/><Relationship Id="rId2" Type="http://schemas.openxmlformats.org/officeDocument/2006/relationships/image" Target="../media/image30.jpeg"/><Relationship Id="rId3" Type="http://schemas.openxmlformats.org/officeDocument/2006/relationships/image" Target="../media/image31.jpeg"/><Relationship Id="rId4" Type="http://schemas.openxmlformats.org/officeDocument/2006/relationships/image" Target="../media/image32.jpeg"/><Relationship Id="rId5" Type="http://schemas.openxmlformats.org/officeDocument/2006/relationships/image" Target="../media/image33.jpeg"/><Relationship Id="rId6" Type="http://schemas.openxmlformats.org/officeDocument/2006/relationships/image" Target="../media/image34.jpeg"/><Relationship Id="rId7" Type="http://schemas.openxmlformats.org/officeDocument/2006/relationships/image" Target="../media/image35.jpeg"/><Relationship Id="rId8" Type="http://schemas.openxmlformats.org/officeDocument/2006/relationships/image" Target="../media/image36.jpeg"/><Relationship Id="rId9" Type="http://schemas.openxmlformats.org/officeDocument/2006/relationships/image" Target="../media/image37.jpeg"/><Relationship Id="rId10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8.jpe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9.jpe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0.jpe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1.jpe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2.jpeg"/><Relationship Id="rId2" Type="http://schemas.openxmlformats.org/officeDocument/2006/relationships/hyperlink" Target="http://www.kremlin.ru/structure/additional/12" TargetMode="External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43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44.jpeg"/><Relationship Id="rId2" Type="http://schemas.openxmlformats.org/officeDocument/2006/relationships/image" Target="../media/image45.jpeg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46.jpe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47.jpe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48.jpeg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49.jpeg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50.jpeg"/><Relationship Id="rId2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51.jpeg"/><Relationship Id="rId2" Type="http://schemas.openxmlformats.org/officeDocument/2006/relationships/image" Target="../media/image52.jpe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53.jpeg"/><Relationship Id="rId2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hyperlink" Target="https://www.cbr.ru/finm_infrastructure/oper/" TargetMode="External"/><Relationship Id="rId2" Type="http://schemas.openxmlformats.org/officeDocument/2006/relationships/hyperlink" Target="mailto:info@nost.ru" TargetMode="External"/><Relationship Id="rId3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54.jpeg"/><Relationship Id="rId2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55.jpeg"/><Relationship Id="rId2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56.jpeg"/><Relationship Id="rId2" Type="http://schemas.openxmlformats.org/officeDocument/2006/relationships/image" Target="../media/image57.jpeg"/><Relationship Id="rId3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58.jpeg"/><Relationship Id="rId2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59.jpeg"/><Relationship Id="rId2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60.jpeg"/><Relationship Id="rId2" Type="http://schemas.openxmlformats.org/officeDocument/2006/relationships/image" Target="../media/image61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image" Target="../media/image14.jpeg"/><Relationship Id="rId6" Type="http://schemas.openxmlformats.org/officeDocument/2006/relationships/image" Target="../media/image15.jpeg"/><Relationship Id="rId7" Type="http://schemas.openxmlformats.org/officeDocument/2006/relationships/image" Target="../media/image16.jpeg"/><Relationship Id="rId8" Type="http://schemas.openxmlformats.org/officeDocument/2006/relationships/image" Target="../media/image17.jpeg"/><Relationship Id="rId9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62.jpeg"/><Relationship Id="rId2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63.jpeg"/><Relationship Id="rId2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64.jpeg"/><Relationship Id="rId2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65.jpeg"/><Relationship Id="rId2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66.jpeg"/><Relationship Id="rId2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67.jpeg"/><Relationship Id="rId2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68.jpeg"/><Relationship Id="rId2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69.jpeg"/><Relationship Id="rId2" Type="http://schemas.openxmlformats.org/officeDocument/2006/relationships/image" Target="../media/image70.jpeg"/><Relationship Id="rId3" Type="http://schemas.openxmlformats.org/officeDocument/2006/relationships/slideLayout" Target="../slideLayouts/slideLayout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71.jpeg"/><Relationship Id="rId2" Type="http://schemas.openxmlformats.org/officeDocument/2006/relationships/slideLayout" Target="../slideLayouts/slideLayout1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jpeg"/><Relationship Id="rId3" Type="http://schemas.openxmlformats.org/officeDocument/2006/relationships/image" Target="../media/image20.jpeg"/><Relationship Id="rId4" Type="http://schemas.openxmlformats.org/officeDocument/2006/relationships/image" Target="../media/image21.jpeg"/><Relationship Id="rId5" Type="http://schemas.openxmlformats.org/officeDocument/2006/relationships/image" Target="../media/image22.jpeg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4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5.jpeg"/><Relationship Id="rId2" Type="http://schemas.openxmlformats.org/officeDocument/2006/relationships/image" Target="../media/image26.jpe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image" Target="../media/image28.jpeg"/><Relationship Id="rId3" Type="http://schemas.openxmlformats.org/officeDocument/2006/relationships/hyperlink" Target="http://www.kremlin.ru/structure/additional/12" TargetMode="External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332280" y="0"/>
            <a:ext cx="3757680" cy="163332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7394400" y="36720"/>
            <a:ext cx="4257720" cy="4644720"/>
          </a:xfrm>
          <a:prstGeom prst="rect">
            <a:avLst/>
          </a:prstGeom>
          <a:ln>
            <a:noFill/>
          </a:ln>
        </p:spPr>
      </p:pic>
      <p:pic>
        <p:nvPicPr>
          <p:cNvPr id="40" name="" descr=""/>
          <p:cNvPicPr/>
          <p:nvPr/>
        </p:nvPicPr>
        <p:blipFill>
          <a:blip r:embed="rId3"/>
          <a:stretch/>
        </p:blipFill>
        <p:spPr>
          <a:xfrm>
            <a:off x="0" y="4809600"/>
            <a:ext cx="6351840" cy="1709640"/>
          </a:xfrm>
          <a:prstGeom prst="rect">
            <a:avLst/>
          </a:prstGeom>
          <a:ln>
            <a:noFill/>
          </a:ln>
        </p:spPr>
      </p:pic>
      <p:sp>
        <p:nvSpPr>
          <p:cNvPr id="41" name="CustomShape 1"/>
          <p:cNvSpPr/>
          <p:nvPr/>
        </p:nvSpPr>
        <p:spPr>
          <a:xfrm>
            <a:off x="1978200" y="820080"/>
            <a:ext cx="1471680" cy="21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700" spc="-1" strike="noStrike" cap="small">
                <a:solidFill>
                  <a:srgbClr val="c2c2c2"/>
                </a:solidFill>
                <a:latin typeface="Arial"/>
              </a:rPr>
              <a:t>российской федерации</a:t>
            </a:r>
            <a:endParaRPr b="0" lang="ru-RU" sz="1700" spc="-1" strike="noStrike"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1719000" y="380880"/>
            <a:ext cx="2026440" cy="197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300" spc="-1" strike="noStrike">
                <a:solidFill>
                  <a:srgbClr val="c2c2c2"/>
                </a:solidFill>
                <a:latin typeface="Arial"/>
              </a:rPr>
              <a:t>МИНИСТЕРСТВО ТРУДА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1606320" y="576000"/>
            <a:ext cx="2255040" cy="222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300" spc="-1" strike="noStrike">
                <a:solidFill>
                  <a:srgbClr val="c2c2c2"/>
                </a:solidFill>
                <a:latin typeface="Arial"/>
              </a:rPr>
              <a:t>И СОЦИАЛЬНОМ ЗАЩИТЫ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685800" y="2337840"/>
            <a:ext cx="6778440" cy="383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70ad47"/>
                </a:solidFill>
                <a:latin typeface="Bookman Old Style"/>
              </a:rPr>
              <a:t>Антикоррупционное декларир</a:t>
            </a:r>
            <a:endParaRPr b="0" lang="ru-RU" sz="3200" spc="-1" strike="noStrike"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667440" y="2721960"/>
            <a:ext cx="6723360" cy="865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2000"/>
              </a:lnSpc>
            </a:pPr>
            <a:r>
              <a:rPr b="1" lang="ru-RU" sz="3200" spc="-1" strike="noStrike">
                <a:solidFill>
                  <a:srgbClr val="70ad47"/>
                </a:solidFill>
                <a:latin typeface="Bookman Old Style"/>
              </a:rPr>
              <a:t>Методические рекомеида Минтруда России</a:t>
            </a:r>
            <a:endParaRPr b="0" lang="ru-RU" sz="3200" spc="-1" strike="noStrike">
              <a:latin typeface="Arial"/>
            </a:endParaRPr>
          </a:p>
        </p:txBody>
      </p:sp>
      <p:sp>
        <p:nvSpPr>
          <p:cNvPr id="46" name="CustomShape 6"/>
          <p:cNvSpPr/>
          <p:nvPr/>
        </p:nvSpPr>
        <p:spPr>
          <a:xfrm>
            <a:off x="633960" y="5928480"/>
            <a:ext cx="172476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r">
              <a:lnSpc>
                <a:spcPct val="106000"/>
              </a:lnSpc>
            </a:pPr>
            <a:r>
              <a:rPr b="1" lang="ru-RU" sz="1900" spc="-1" strike="noStrike">
                <a:solidFill>
                  <a:srgbClr val="404040"/>
                </a:solidFill>
                <a:latin typeface="Times New Roman"/>
              </a:rPr>
              <a:t>Москва</a:t>
            </a:r>
            <a:r>
              <a:rPr b="1" lang="ru-RU" sz="1900" spc="-1" strike="noStrike">
                <a:solidFill>
                  <a:srgbClr val="536f41"/>
                </a:solidFill>
                <a:latin typeface="Times New Roman"/>
              </a:rPr>
              <a:t>/</a:t>
            </a:r>
            <a:r>
              <a:rPr b="1" lang="ru-RU" sz="1900" spc="-1" strike="noStrike" baseline="30000">
                <a:solidFill>
                  <a:srgbClr val="536f41"/>
                </a:solidFill>
                <a:latin typeface="Times New Roman"/>
              </a:rPr>
              <a:t>4</a:t>
            </a:r>
            <a:r>
              <a:rPr b="1" lang="ru-RU" sz="1900" spc="-1" strike="noStrike">
                <a:solidFill>
                  <a:srgbClr val="536f41"/>
                </a:solidFill>
                <a:latin typeface="Times New Roman"/>
              </a:rPr>
              <a:t>^ </a:t>
            </a:r>
            <a:r>
              <a:rPr b="1" lang="ru-RU" sz="1900" spc="-1" strike="noStrike">
                <a:solidFill>
                  <a:srgbClr val="404040"/>
                </a:solidFill>
                <a:latin typeface="Times New Roman"/>
              </a:rPr>
              <a:t>Февраль 2022 г.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47" name="CustomShape 7"/>
          <p:cNvSpPr/>
          <p:nvPr/>
        </p:nvSpPr>
        <p:spPr>
          <a:xfrm>
            <a:off x="6943320" y="5291280"/>
            <a:ext cx="5019840" cy="1176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404040"/>
                </a:solidFill>
                <a:latin typeface="Times New Roman"/>
              </a:rPr>
              <a:t>Департамент проектной деятельности и государственной политики в сфере государственной и муниципальной службы Минтруда России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pic>
        <p:nvPicPr>
          <p:cNvPr id="135" name="" descr=""/>
          <p:cNvPicPr/>
          <p:nvPr/>
        </p:nvPicPr>
        <p:blipFill>
          <a:blip r:embed="rId2"/>
          <a:stretch/>
        </p:blipFill>
        <p:spPr>
          <a:xfrm>
            <a:off x="676800" y="2468880"/>
            <a:ext cx="722160" cy="1441440"/>
          </a:xfrm>
          <a:prstGeom prst="rect">
            <a:avLst/>
          </a:prstGeom>
          <a:ln>
            <a:noFill/>
          </a:ln>
        </p:spPr>
      </p:pic>
      <p:pic>
        <p:nvPicPr>
          <p:cNvPr id="136" name="" descr=""/>
          <p:cNvPicPr/>
          <p:nvPr/>
        </p:nvPicPr>
        <p:blipFill>
          <a:blip r:embed="rId3"/>
          <a:stretch/>
        </p:blipFill>
        <p:spPr>
          <a:xfrm>
            <a:off x="3822120" y="2450520"/>
            <a:ext cx="1069560" cy="1477800"/>
          </a:xfrm>
          <a:prstGeom prst="rect">
            <a:avLst/>
          </a:prstGeom>
          <a:ln>
            <a:noFill/>
          </a:ln>
        </p:spPr>
      </p:pic>
      <p:pic>
        <p:nvPicPr>
          <p:cNvPr id="137" name="" descr=""/>
          <p:cNvPicPr/>
          <p:nvPr/>
        </p:nvPicPr>
        <p:blipFill>
          <a:blip r:embed="rId4"/>
          <a:stretch/>
        </p:blipFill>
        <p:spPr>
          <a:xfrm>
            <a:off x="7315200" y="2468880"/>
            <a:ext cx="1069560" cy="1441440"/>
          </a:xfrm>
          <a:prstGeom prst="rect">
            <a:avLst/>
          </a:prstGeom>
          <a:ln>
            <a:noFill/>
          </a:ln>
        </p:spPr>
      </p:pic>
      <p:pic>
        <p:nvPicPr>
          <p:cNvPr id="138" name="" descr=""/>
          <p:cNvPicPr/>
          <p:nvPr/>
        </p:nvPicPr>
        <p:blipFill>
          <a:blip r:embed="rId5"/>
          <a:stretch/>
        </p:blipFill>
        <p:spPr>
          <a:xfrm>
            <a:off x="10808280" y="2468880"/>
            <a:ext cx="718920" cy="1425960"/>
          </a:xfrm>
          <a:prstGeom prst="rect">
            <a:avLst/>
          </a:prstGeom>
          <a:ln>
            <a:noFill/>
          </a:ln>
        </p:spPr>
      </p:pic>
      <p:pic>
        <p:nvPicPr>
          <p:cNvPr id="139" name="" descr=""/>
          <p:cNvPicPr/>
          <p:nvPr/>
        </p:nvPicPr>
        <p:blipFill>
          <a:blip r:embed="rId6"/>
          <a:stretch/>
        </p:blipFill>
        <p:spPr>
          <a:xfrm>
            <a:off x="673560" y="4696920"/>
            <a:ext cx="725040" cy="1441440"/>
          </a:xfrm>
          <a:prstGeom prst="rect">
            <a:avLst/>
          </a:prstGeom>
          <a:ln>
            <a:noFill/>
          </a:ln>
        </p:spPr>
      </p:pic>
      <p:pic>
        <p:nvPicPr>
          <p:cNvPr id="140" name="" descr=""/>
          <p:cNvPicPr/>
          <p:nvPr/>
        </p:nvPicPr>
        <p:blipFill>
          <a:blip r:embed="rId7"/>
          <a:stretch/>
        </p:blipFill>
        <p:spPr>
          <a:xfrm>
            <a:off x="3819240" y="4696920"/>
            <a:ext cx="1072440" cy="1441440"/>
          </a:xfrm>
          <a:prstGeom prst="rect">
            <a:avLst/>
          </a:prstGeom>
          <a:ln>
            <a:noFill/>
          </a:ln>
        </p:spPr>
      </p:pic>
      <p:pic>
        <p:nvPicPr>
          <p:cNvPr id="141" name="" descr=""/>
          <p:cNvPicPr/>
          <p:nvPr/>
        </p:nvPicPr>
        <p:blipFill>
          <a:blip r:embed="rId8"/>
          <a:stretch/>
        </p:blipFill>
        <p:spPr>
          <a:xfrm>
            <a:off x="7312320" y="4678560"/>
            <a:ext cx="1072440" cy="1477800"/>
          </a:xfrm>
          <a:prstGeom prst="rect">
            <a:avLst/>
          </a:prstGeom>
          <a:ln>
            <a:noFill/>
          </a:ln>
        </p:spPr>
      </p:pic>
      <p:pic>
        <p:nvPicPr>
          <p:cNvPr id="142" name="" descr=""/>
          <p:cNvPicPr/>
          <p:nvPr/>
        </p:nvPicPr>
        <p:blipFill>
          <a:blip r:embed="rId9"/>
          <a:stretch/>
        </p:blipFill>
        <p:spPr>
          <a:xfrm>
            <a:off x="10808280" y="4678560"/>
            <a:ext cx="737280" cy="147780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11341440" y="45720"/>
            <a:ext cx="35928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10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4715280" y="911520"/>
            <a:ext cx="3413520" cy="282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Консультативная помощь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45" name="CustomShape 3"/>
          <p:cNvSpPr/>
          <p:nvPr/>
        </p:nvSpPr>
        <p:spPr>
          <a:xfrm>
            <a:off x="1258920" y="1978200"/>
            <a:ext cx="957636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Консультативная помощь в контуре федеральных государственных органов (организаций)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1859400" y="2871360"/>
            <a:ext cx="1532880" cy="651960"/>
          </a:xfrm>
          <a:prstGeom prst="rect">
            <a:avLst/>
          </a:prstGeom>
          <a:solidFill>
            <a:srgbClr val="5a9bd5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88000"/>
              </a:lnSpc>
            </a:pPr>
            <a:r>
              <a:rPr b="0" lang="ru-RU" sz="1600" spc="-1" strike="noStrike">
                <a:solidFill>
                  <a:srgbClr val="ffffff"/>
                </a:solidFill>
                <a:latin typeface="Calibri"/>
              </a:rPr>
              <a:t>Физические лица обращаются в а\к подразделение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47" name="CustomShape 5"/>
          <p:cNvSpPr/>
          <p:nvPr/>
        </p:nvSpPr>
        <p:spPr>
          <a:xfrm>
            <a:off x="5059800" y="2746080"/>
            <a:ext cx="2105640" cy="889560"/>
          </a:xfrm>
          <a:prstGeom prst="rect">
            <a:avLst/>
          </a:prstGeom>
          <a:solidFill>
            <a:srgbClr val="5a9bd5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89000"/>
              </a:lnSpc>
            </a:pPr>
            <a:r>
              <a:rPr b="0" lang="ru-RU" sz="1600" spc="-1" strike="noStrike">
                <a:solidFill>
                  <a:srgbClr val="ffffff"/>
                </a:solidFill>
                <a:latin typeface="Calibri"/>
              </a:rPr>
              <a:t>А\к подразделение ТО и подведомственной организации - в а\к подразделения ЦА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48" name="CustomShape 6"/>
          <p:cNvSpPr/>
          <p:nvPr/>
        </p:nvSpPr>
        <p:spPr>
          <a:xfrm>
            <a:off x="8549640" y="2968920"/>
            <a:ext cx="2130120" cy="441720"/>
          </a:xfrm>
          <a:prstGeom prst="rect">
            <a:avLst/>
          </a:prstGeom>
          <a:solidFill>
            <a:srgbClr val="5a9bd5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88000"/>
              </a:lnSpc>
            </a:pPr>
            <a:r>
              <a:rPr b="0" lang="ru-RU" sz="1600" spc="-1" strike="noStrike">
                <a:solidFill>
                  <a:srgbClr val="ffffff"/>
                </a:solidFill>
                <a:latin typeface="Calibri"/>
              </a:rPr>
              <a:t>А\к подразделения ЦА -в Минтруд России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49" name="CustomShape 7"/>
          <p:cNvSpPr/>
          <p:nvPr/>
        </p:nvSpPr>
        <p:spPr>
          <a:xfrm>
            <a:off x="1258920" y="4221360"/>
            <a:ext cx="8210880" cy="231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Консультативная помощь в контуре региональных и муниципальных органов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50" name="CustomShape 8"/>
          <p:cNvSpPr/>
          <p:nvPr/>
        </p:nvSpPr>
        <p:spPr>
          <a:xfrm>
            <a:off x="1645920" y="5099400"/>
            <a:ext cx="1959480" cy="654840"/>
          </a:xfrm>
          <a:prstGeom prst="rect">
            <a:avLst/>
          </a:prstGeom>
          <a:solidFill>
            <a:srgbClr val="5a9bd5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89000"/>
              </a:lnSpc>
            </a:pPr>
            <a:r>
              <a:rPr b="0" lang="ru-RU" sz="1600" spc="-1" strike="noStrike">
                <a:solidFill>
                  <a:srgbClr val="ffffff"/>
                </a:solidFill>
                <a:latin typeface="Calibri"/>
              </a:rPr>
              <a:t>Физические лица обращаются в а\к подразделение органа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51" name="CustomShape 9"/>
          <p:cNvSpPr/>
          <p:nvPr/>
        </p:nvSpPr>
        <p:spPr>
          <a:xfrm>
            <a:off x="5016960" y="4864680"/>
            <a:ext cx="2203200" cy="1112040"/>
          </a:xfrm>
          <a:prstGeom prst="rect">
            <a:avLst/>
          </a:prstGeom>
          <a:solidFill>
            <a:srgbClr val="5a9bd5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89000"/>
              </a:lnSpc>
            </a:pPr>
            <a:r>
              <a:rPr b="0" lang="ru-RU" sz="1600" spc="-1" strike="noStrike">
                <a:solidFill>
                  <a:srgbClr val="ffffff"/>
                </a:solidFill>
                <a:latin typeface="Calibri"/>
              </a:rPr>
              <a:t>А\к подразделение регионального (муниципального) органа - в а\к орган субъекта Российской Федерации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52" name="CustomShape 10"/>
          <p:cNvSpPr/>
          <p:nvPr/>
        </p:nvSpPr>
        <p:spPr>
          <a:xfrm>
            <a:off x="8537400" y="5087160"/>
            <a:ext cx="2172960" cy="667080"/>
          </a:xfrm>
          <a:prstGeom prst="rect">
            <a:avLst/>
          </a:prstGeom>
          <a:solidFill>
            <a:srgbClr val="5a9bd5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89000"/>
              </a:lnSpc>
            </a:pPr>
            <a:r>
              <a:rPr b="0" lang="ru-RU" sz="1600" spc="-1" strike="noStrike">
                <a:solidFill>
                  <a:srgbClr val="ffffff"/>
                </a:solidFill>
                <a:latin typeface="Calibri"/>
              </a:rPr>
              <a:t>А\к орган субъекта Российской Федерации -в Минтруд России</a:t>
            </a:r>
            <a:endParaRPr b="0" lang="ru-RU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11341440" y="48600"/>
            <a:ext cx="353160" cy="258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11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4398120" y="893160"/>
            <a:ext cx="403524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  <a:spcBef>
                <a:spcPts val="2520"/>
              </a:spcBef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Начало работы с декларацией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438840" y="1676520"/>
            <a:ext cx="11222280" cy="455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Сроки декларационной кампании 2022 года: 1 (30) апреля 2022 года соответственно;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 настоящее время решения о переносе не принимались;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4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Учитывать эпидемиологическую ситуацию при организации декларационной кампании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4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Нахождение лица на длительном лечении не освобождает от обязанности представить декларации. В этой связи если декларационная кампания закончилась, лицо прошло лечение, ему необходимо в разумные сроки исполнить обязанность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Юридически значимым для декларационной кампании 2022 года является перечень должностей, имеющий силу по состоянию на 31 декабря 2021 г.;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4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Порядок представления справки утверждается НПА;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Представление справки в электронном виде по общему правилу не предусмотрено, главное, чтобы справка имела юридическую силу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157" name="CustomShape 1"/>
          <p:cNvSpPr/>
          <p:nvPr/>
        </p:nvSpPr>
        <p:spPr>
          <a:xfrm>
            <a:off x="11344680" y="33480"/>
            <a:ext cx="35640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12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4267080" y="887040"/>
            <a:ext cx="365112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Работа с СПО «Справки БК»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59" name="CustomShape 3"/>
          <p:cNvSpPr/>
          <p:nvPr/>
        </p:nvSpPr>
        <p:spPr>
          <a:xfrm>
            <a:off x="521280" y="2947320"/>
            <a:ext cx="487440" cy="2020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0" lang="ru-RU" sz="3400" spc="-1" strike="noStrike">
                <a:solidFill>
                  <a:srgbClr val="bf0000"/>
                </a:solidFill>
                <a:latin typeface="Arial"/>
              </a:rPr>
              <a:t>О</a:t>
            </a:r>
            <a:endParaRPr b="0" lang="ru-RU" sz="3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3400" spc="-1" strike="noStrike">
                <a:solidFill>
                  <a:srgbClr val="bf0000"/>
                </a:solidFill>
                <a:latin typeface="Arial"/>
              </a:rPr>
              <a:t>О</a:t>
            </a:r>
            <a:endParaRPr b="0" lang="ru-RU" sz="3400" spc="-1" strike="noStrike">
              <a:latin typeface="Arial"/>
            </a:endParaRPr>
          </a:p>
        </p:txBody>
      </p:sp>
      <p:sp>
        <p:nvSpPr>
          <p:cNvPr id="160" name="CustomShape 4"/>
          <p:cNvSpPr/>
          <p:nvPr/>
        </p:nvSpPr>
        <p:spPr>
          <a:xfrm>
            <a:off x="1359360" y="1761840"/>
            <a:ext cx="9634320" cy="3175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7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7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Для печати справок используется лазерный принтер, обеспечивающий качественную печать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7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Не допускаются дефекты печати в виде полос, пятен (при дефектах барабана или картриджа принтера)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7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Не допускается наличие подписи и пометок на линейных и двумерных штрих-кодах (подпись на справке может быть поставлена в правом нижнем углу всех страниц, кроме последней: на последней странице подпись ставится в специально отведенном месте)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Не допускаются рукописные правки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755640" cy="709920"/>
          </a:xfrm>
          <a:prstGeom prst="rect">
            <a:avLst/>
          </a:prstGeom>
          <a:ln>
            <a:noFill/>
          </a:ln>
        </p:spPr>
      </p:pic>
      <p:sp>
        <p:nvSpPr>
          <p:cNvPr id="162" name="CustomShape 1"/>
          <p:cNvSpPr/>
          <p:nvPr/>
        </p:nvSpPr>
        <p:spPr>
          <a:xfrm>
            <a:off x="11344680" y="33480"/>
            <a:ext cx="353160" cy="267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13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4267080" y="887040"/>
            <a:ext cx="365112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Работа с СПО «Справки БК»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64" name="CustomShape 3"/>
          <p:cNvSpPr/>
          <p:nvPr/>
        </p:nvSpPr>
        <p:spPr>
          <a:xfrm>
            <a:off x="1359360" y="2023920"/>
            <a:ext cx="10116000" cy="533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65" name="CustomShape 4"/>
          <p:cNvSpPr/>
          <p:nvPr/>
        </p:nvSpPr>
        <p:spPr>
          <a:xfrm>
            <a:off x="1371600" y="2993040"/>
            <a:ext cx="6516360" cy="243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Справки не рекомендуется прошивать и фиксировать скрепкой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66" name="CustomShape 5"/>
          <p:cNvSpPr/>
          <p:nvPr/>
        </p:nvSpPr>
        <p:spPr>
          <a:xfrm>
            <a:off x="1380600" y="3709440"/>
            <a:ext cx="826272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Рекомендуется обеспечить печать справки и ее заверение в течение одного дня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67" name="CustomShape 6"/>
          <p:cNvSpPr/>
          <p:nvPr/>
        </p:nvSpPr>
        <p:spPr>
          <a:xfrm>
            <a:off x="1377720" y="4392000"/>
            <a:ext cx="10247040" cy="533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Не рекомендуется осуществлять подмену листов справки, листами, напечатанными в иной момент времени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169" name="CustomShape 1"/>
          <p:cNvSpPr/>
          <p:nvPr/>
        </p:nvSpPr>
        <p:spPr>
          <a:xfrm>
            <a:off x="11344680" y="36720"/>
            <a:ext cx="362520" cy="261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14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70" name="CustomShape 2"/>
          <p:cNvSpPr/>
          <p:nvPr/>
        </p:nvSpPr>
        <p:spPr>
          <a:xfrm>
            <a:off x="4267080" y="887040"/>
            <a:ext cx="365112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Работа с СПО «Справки БК»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71" name="CustomShape 3"/>
          <p:cNvSpPr/>
          <p:nvPr/>
        </p:nvSpPr>
        <p:spPr>
          <a:xfrm>
            <a:off x="451080" y="2002680"/>
            <a:ext cx="10503000" cy="78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Aft>
                <a:spcPts val="126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Не рекомендуем печатать справку на листах формата А5, а также использовать двустороннюю печать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СПО «Справки БК» разработано ФСО России, а не Минтрудом России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72" name="CustomShape 4"/>
          <p:cNvSpPr/>
          <p:nvPr/>
        </p:nvSpPr>
        <p:spPr>
          <a:xfrm>
            <a:off x="438840" y="3185280"/>
            <a:ext cx="10603800" cy="1115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Невозможность подать справку ситуативна и достаточно вариативна, брачный договор не является уважительной и объективной причиной; согласие на обработку персональных данных не требуется; Для руководителей государственных учреждений субъектов Российской Федерации и муниципальных учреждений порядок устанавливается соответствующим НПА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73" name="CustomShape 5"/>
          <p:cNvSpPr/>
          <p:nvPr/>
        </p:nvSpPr>
        <p:spPr>
          <a:xfrm>
            <a:off x="448200" y="4660560"/>
            <a:ext cx="970128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Заявление о невозможности подкрепляются подтверждающими документами, общие фразы: «не общаемся», «не поддерживаем контакт» должны оцениваться критически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11344680" y="36720"/>
            <a:ext cx="35028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15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189000" y="313920"/>
            <a:ext cx="8817480" cy="874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Aft>
                <a:spcPts val="420"/>
              </a:spcAft>
            </a:pPr>
            <a:r>
              <a:rPr b="0" lang="ru-RU" sz="3400" spc="-1" strike="noStrike">
                <a:solidFill>
                  <a:srgbClr val="68adb1"/>
                </a:solidFill>
                <a:latin typeface="Arial"/>
              </a:rPr>
              <a:t>9</a:t>
            </a:r>
            <a:endParaRPr b="0" lang="ru-RU" sz="3400" spc="-1" strike="noStrike">
              <a:latin typeface="Arial"/>
            </a:endParaRPr>
          </a:p>
          <a:p>
            <a:pPr marL="2933640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Общие вопросы по представлению справки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76" name="CustomShape 3"/>
          <p:cNvSpPr/>
          <p:nvPr/>
        </p:nvSpPr>
        <p:spPr>
          <a:xfrm>
            <a:off x="442080" y="1539360"/>
            <a:ext cx="11213280" cy="505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1049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Справка распечатывается, подписывается и включается в личное дело (при наличии); представление .XSB файла не отменяет необходимость представить справку в бумажном варианте (необходимо предусмотреть соответствующие положения в порядке представления справки)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839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По общему правилу, справка подается один раз; уточненная справка также подается один раз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839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Уточненная справка подается в течение месяца со дня окончания декларационной кампании: подать уточненную справку в период декларационной кампании нельзя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839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Представление уточненных сведений предусматривает повторное представление только справки, в которой не отражены или не полностью отражены какие-либо сведения либо имеются ошибки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839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Обязательные для приложения к справке документы предусмотрены для разделов 2 и 4, все остальное -факультативно и по желанию декларанта; все приложения приобщаются к справке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049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При приеме справки необходимо оценивать ее форму: сдана ли с использованием СПО версии от 2.5.0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Сведения, представленные в период декларационной кампании служащим (работником), уволившимся до наступления срока размещения таких сведений, не подлежат опубликованию на официальном сайте в информационно-телекоммуникационной сети "Интернет"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178" name="CustomShape 1"/>
          <p:cNvSpPr/>
          <p:nvPr/>
        </p:nvSpPr>
        <p:spPr>
          <a:xfrm>
            <a:off x="11344680" y="33480"/>
            <a:ext cx="359280" cy="267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16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4197240" y="887040"/>
            <a:ext cx="376704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Титульный лист декларации</a:t>
            </a:r>
            <a:endParaRPr b="0" lang="ru-RU" sz="2400" spc="-1" strike="noStrike">
              <a:latin typeface="Arial"/>
            </a:endParaRPr>
          </a:p>
        </p:txBody>
      </p:sp>
      <p:graphicFrame>
        <p:nvGraphicFramePr>
          <p:cNvPr id="180" name="Table 3"/>
          <p:cNvGraphicFramePr/>
          <p:nvPr/>
        </p:nvGraphicFramePr>
        <p:xfrm>
          <a:off x="582120" y="1801440"/>
          <a:ext cx="10563840" cy="1508400"/>
        </p:xfrm>
        <a:graphic>
          <a:graphicData uri="http://schemas.openxmlformats.org/drawingml/2006/table">
            <a:tbl>
              <a:tblPr/>
              <a:tblGrid>
                <a:gridCol w="880560"/>
                <a:gridCol w="9683280"/>
              </a:tblGrid>
              <a:tr h="966600"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5400" spc="-1" strike="noStrike">
                          <a:solidFill>
                            <a:srgbClr val="ffc000"/>
                          </a:solidFill>
                          <a:latin typeface="Arial Black"/>
                        </a:rPr>
                        <a:t>1.</a:t>
                      </a:r>
                      <a:endParaRPr b="0" lang="ru-RU" sz="5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СНИЛС с ноября 2013 года присваивается новорожденным в беззаявительном порядке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966600">
                <a:tc>
                  <a:txBody>
                    <a:bodyPr lIns="0" rIns="0" tIns="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5400" spc="-1" strike="noStrike">
                          <a:solidFill>
                            <a:srgbClr val="ffc000"/>
                          </a:solidFill>
                          <a:latin typeface="Arial Black"/>
                        </a:rPr>
                        <a:t>2.</a:t>
                      </a:r>
                      <a:endParaRPr b="0" lang="ru-RU" sz="5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marL="408600"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«Титульной» является должность, при замещении которой возлагается обязанность представить декларацию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81" name="CustomShape 4"/>
          <p:cNvSpPr/>
          <p:nvPr/>
        </p:nvSpPr>
        <p:spPr>
          <a:xfrm>
            <a:off x="576000" y="3813120"/>
            <a:ext cx="1074996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«Самозанятый» это обыденное понимание; по факту это применение специального налогового режима «Налог на профессиональный доход»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82" name="CustomShape 5"/>
          <p:cNvSpPr/>
          <p:nvPr/>
        </p:nvSpPr>
        <p:spPr>
          <a:xfrm>
            <a:off x="563760" y="4992480"/>
            <a:ext cx="1122228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" descr=""/>
          <p:cNvPicPr/>
          <p:nvPr/>
        </p:nvPicPr>
        <p:blipFill>
          <a:blip r:embed="rId1"/>
          <a:stretch/>
        </p:blipFill>
        <p:spPr>
          <a:xfrm>
            <a:off x="6120" y="33480"/>
            <a:ext cx="716040" cy="645840"/>
          </a:xfrm>
          <a:prstGeom prst="rect">
            <a:avLst/>
          </a:prstGeom>
          <a:ln>
            <a:noFill/>
          </a:ln>
        </p:spPr>
      </p:pic>
      <p:sp>
        <p:nvSpPr>
          <p:cNvPr id="184" name="CustomShape 1"/>
          <p:cNvSpPr/>
          <p:nvPr/>
        </p:nvSpPr>
        <p:spPr>
          <a:xfrm>
            <a:off x="11341440" y="48600"/>
            <a:ext cx="359280" cy="258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17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1496520" y="893160"/>
            <a:ext cx="917712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86" name="CustomShape 3"/>
          <p:cNvSpPr/>
          <p:nvPr/>
        </p:nvSpPr>
        <p:spPr>
          <a:xfrm>
            <a:off x="454320" y="1691640"/>
            <a:ext cx="1057320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Необходимо самостоятельно ознакомиться с Федеральным законом от 2 августа 2019 г. № 259-ФЗ и Федеральным законом от 31 июля 2020 г. № 259-ФЗ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87" name="CustomShape 4"/>
          <p:cNvSpPr/>
          <p:nvPr/>
        </p:nvSpPr>
        <p:spPr>
          <a:xfrm>
            <a:off x="454320" y="2624400"/>
            <a:ext cx="11015280" cy="825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(«кешбэк сервис»)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88" name="CustomShape 5"/>
          <p:cNvSpPr/>
          <p:nvPr/>
        </p:nvSpPr>
        <p:spPr>
          <a:xfrm>
            <a:off x="463320" y="3816000"/>
            <a:ext cx="10390320" cy="533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Цифровые финансовые активы, утилитарные цифровые права и цифровая валюта с неоднородными признаками отражаются отдельными позициями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89" name="CustomShape 6"/>
          <p:cNvSpPr/>
          <p:nvPr/>
        </p:nvSpPr>
        <p:spPr>
          <a:xfrm>
            <a:off x="448200" y="4721400"/>
            <a:ext cx="10399320" cy="813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Уведомления подавались в применимых ситуациях до 30 июня 2021 года включительно;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6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с 1 июля 2021 года вступили в силу изменения в форму справки и подготовлена обновленная версия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6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СПО «Справки БК» (</a:t>
            </a:r>
            <a:r>
              <a:rPr b="0" lang="ru-RU" sz="1900" spc="-1" strike="noStrike" u="sng">
                <a:solidFill>
                  <a:srgbClr val="0000ff"/>
                </a:solidFill>
                <a:uFillTx/>
                <a:latin typeface="Calibri"/>
                <a:hlinkClick r:id="rId2"/>
              </a:rPr>
              <a:t>http://www.kremlin.ru/structure/additional/12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)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4105800" y="902160"/>
            <a:ext cx="3983400" cy="28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  <a:endParaRPr b="0" lang="ru-RU" sz="2400" spc="-1" strike="noStrike">
              <a:latin typeface="Arial"/>
            </a:endParaRPr>
          </a:p>
        </p:txBody>
      </p:sp>
      <p:graphicFrame>
        <p:nvGraphicFramePr>
          <p:cNvPr id="191" name="Table 2"/>
          <p:cNvGraphicFramePr/>
          <p:nvPr/>
        </p:nvGraphicFramePr>
        <p:xfrm>
          <a:off x="2392560" y="1386720"/>
          <a:ext cx="7351560" cy="5333760"/>
        </p:xfrm>
        <a:graphic>
          <a:graphicData uri="http://schemas.openxmlformats.org/drawingml/2006/table">
            <a:tbl>
              <a:tblPr/>
              <a:tblGrid>
                <a:gridCol w="533160"/>
                <a:gridCol w="5346000"/>
                <a:gridCol w="1472400"/>
              </a:tblGrid>
              <a:tr h="606240"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4e4247"/>
                          </a:solidFill>
                          <a:latin typeface="Tahoma"/>
                        </a:rPr>
                        <a:t>N п/п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040033"/>
                          </a:solidFill>
                          <a:latin typeface="Tahoma"/>
                        </a:rPr>
                        <a:t>Вид дохода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1200" spc="-1" strike="noStrike">
                          <a:solidFill>
                            <a:srgbClr val="271119"/>
                          </a:solidFill>
                          <a:latin typeface="Tahoma"/>
                        </a:rPr>
                        <a:t>Величина дохода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&lt;2&gt; </a:t>
                      </a:r>
                      <a:r>
                        <a:rPr b="0" lang="ru-RU" sz="1200" spc="-1" strike="noStrike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38376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40033"/>
                          </a:solidFill>
                          <a:latin typeface="Tahoma"/>
                        </a:rPr>
                        <a:t>1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2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ru-RU" sz="2400" spc="-1" strike="noStrike">
                          <a:solidFill>
                            <a:srgbClr val="2b1c32"/>
                          </a:solidFill>
                          <a:latin typeface="Calibri"/>
                        </a:rPr>
                        <a:t>ъ</a:t>
                      </a:r>
                      <a:endParaRPr b="0" lang="ru-RU" sz="2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41148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40033"/>
                          </a:solidFill>
                          <a:latin typeface="Tahoma"/>
                        </a:rPr>
                        <a:t>1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Доход по основному месту работы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  <a:tr h="41148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2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Доход от педагогической и научной деятельности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  <a:tr h="411480"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i="1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Ъ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Доход от иной творческой деятельности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  <a:tr h="41148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404040"/>
                          </a:solidFill>
                          <a:latin typeface="Tahoma"/>
                        </a:rPr>
                        <a:t>4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Доход от вкладов в банках </a:t>
                      </a:r>
                      <a:r>
                        <a:rPr b="0" lang="ru-RU" sz="1200" spc="-1" strike="noStrike">
                          <a:solidFill>
                            <a:srgbClr val="0c4180"/>
                          </a:solidFill>
                          <a:latin typeface="Tahoma"/>
                        </a:rPr>
                        <a:t>и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иных кредитных организациях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  <a:tr h="661320"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404040"/>
                          </a:solidFill>
                          <a:latin typeface="Tahoma"/>
                        </a:rPr>
                        <a:t>5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3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Доход от ценных бумаг и долей участия в коммерческих организациях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  <a:tr h="161820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200" spc="-1" strike="noStrike">
                          <a:solidFill>
                            <a:srgbClr val="404040"/>
                          </a:solidFill>
                          <a:latin typeface="Tahoma"/>
                        </a:rPr>
                        <a:t>6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1191"/>
                        </a:spcAft>
                      </a:pPr>
                      <a:r>
                        <a:rPr b="0" lang="ru-RU" sz="1200" spc="-1" strike="noStrike">
                          <a:latin typeface="Tahoma"/>
                        </a:rPr>
                        <a:t>Иные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доходы (указать вид дохода):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191"/>
                        </a:spcAft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1)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191"/>
                        </a:spcAft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2)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3)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  <a:tr h="41832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7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Итого доход за отчетный период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" descr=""/>
          <p:cNvPicPr/>
          <p:nvPr/>
        </p:nvPicPr>
        <p:blipFill>
          <a:blip r:embed="rId1"/>
          <a:stretch/>
        </p:blipFill>
        <p:spPr>
          <a:xfrm>
            <a:off x="3636360" y="4419720"/>
            <a:ext cx="380520" cy="743400"/>
          </a:xfrm>
          <a:prstGeom prst="rect">
            <a:avLst/>
          </a:prstGeom>
          <a:ln>
            <a:noFill/>
          </a:ln>
        </p:spPr>
      </p:pic>
      <p:sp>
        <p:nvSpPr>
          <p:cNvPr id="193" name="CustomShape 1"/>
          <p:cNvSpPr/>
          <p:nvPr/>
        </p:nvSpPr>
        <p:spPr>
          <a:xfrm>
            <a:off x="11344680" y="33480"/>
            <a:ext cx="356400" cy="267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19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4105800" y="902160"/>
            <a:ext cx="3983400" cy="28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95" name="CustomShape 3"/>
          <p:cNvSpPr/>
          <p:nvPr/>
        </p:nvSpPr>
        <p:spPr>
          <a:xfrm>
            <a:off x="457200" y="1700640"/>
            <a:ext cx="9860040" cy="51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Понятие «доход» в антикоррупционном законодательстве не тождественно понятию «доход» в налоговом законодательстве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96" name="CustomShape 4"/>
          <p:cNvSpPr/>
          <p:nvPr/>
        </p:nvSpPr>
        <p:spPr>
          <a:xfrm>
            <a:off x="640080" y="2615040"/>
            <a:ext cx="2898360" cy="52092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6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Доходы, предусмотренные строками 1-5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97" name="CustomShape 5"/>
          <p:cNvSpPr/>
          <p:nvPr/>
        </p:nvSpPr>
        <p:spPr>
          <a:xfrm>
            <a:off x="4300560" y="2603160"/>
            <a:ext cx="6961320" cy="1414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1261"/>
              </a:spcAft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ФНС России, ПФР России, Банк России, организации (физические лица), которые выплачивают денежные средства декларанту</a:t>
            </a:r>
            <a:endParaRPr b="0" lang="ru-RU" sz="1900" spc="-1" strike="noStrike">
              <a:latin typeface="Arial"/>
            </a:endParaRPr>
          </a:p>
          <a:p>
            <a:pPr marL="975600">
              <a:lnSpc>
                <a:spcPct val="97000"/>
              </a:lnSpc>
            </a:pPr>
            <a:r>
              <a:rPr b="1" lang="ru-RU" sz="1400" spc="-1" strike="noStrike">
                <a:solidFill>
                  <a:srgbClr val="2e75b6"/>
                </a:solidFill>
                <a:latin typeface="Calibri"/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198" name="CustomShape 6"/>
          <p:cNvSpPr/>
          <p:nvPr/>
        </p:nvSpPr>
        <p:spPr>
          <a:xfrm>
            <a:off x="1371600" y="4678560"/>
            <a:ext cx="1444320" cy="22824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Иные доходы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99" name="CustomShape 7"/>
          <p:cNvSpPr/>
          <p:nvPr/>
        </p:nvSpPr>
        <p:spPr>
          <a:xfrm>
            <a:off x="4309920" y="4694040"/>
            <a:ext cx="3831120" cy="243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От физических или юридических лиц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00" name="CustomShape 8"/>
          <p:cNvSpPr/>
          <p:nvPr/>
        </p:nvSpPr>
        <p:spPr>
          <a:xfrm>
            <a:off x="5312520" y="5328000"/>
            <a:ext cx="5266440" cy="40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400" spc="-1" strike="noStrike">
                <a:solidFill>
                  <a:srgbClr val="4472c4"/>
                </a:solidFill>
                <a:latin typeface="Calibri"/>
              </a:rPr>
              <a:t>Некоторые доходы могут не облагаются налогом или лицо обязано самостоятельно уплатить налог</a:t>
            </a:r>
            <a:endParaRPr b="0" lang="ru-RU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384120" y="2496240"/>
            <a:ext cx="3254760" cy="3303720"/>
          </a:xfrm>
          <a:prstGeom prst="rect">
            <a:avLst/>
          </a:prstGeom>
          <a:ln>
            <a:noFill/>
          </a:ln>
        </p:spPr>
      </p:pic>
      <p:sp>
        <p:nvSpPr>
          <p:cNvPr id="50" name="CustomShape 1"/>
          <p:cNvSpPr/>
          <p:nvPr/>
        </p:nvSpPr>
        <p:spPr>
          <a:xfrm>
            <a:off x="11512440" y="45720"/>
            <a:ext cx="185400" cy="261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5029200" y="947880"/>
            <a:ext cx="3373920" cy="648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Полномочия Минтруда России и антикоррупционные требования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52" name="CustomShape 3"/>
          <p:cNvSpPr/>
          <p:nvPr/>
        </p:nvSpPr>
        <p:spPr>
          <a:xfrm>
            <a:off x="4367880" y="2682360"/>
            <a:ext cx="63072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5400" spc="-1" strike="noStrike">
                <a:solidFill>
                  <a:srgbClr val="ffc000"/>
                </a:solidFill>
                <a:latin typeface="Arial Black"/>
              </a:rPr>
              <a:t>1.</a:t>
            </a:r>
            <a:endParaRPr b="0" lang="ru-RU" sz="5400" spc="-1" strike="noStrike">
              <a:latin typeface="Arial"/>
            </a:endParaRPr>
          </a:p>
        </p:txBody>
      </p:sp>
      <p:sp>
        <p:nvSpPr>
          <p:cNvPr id="53" name="CustomShape 4"/>
          <p:cNvSpPr/>
          <p:nvPr/>
        </p:nvSpPr>
        <p:spPr>
          <a:xfrm>
            <a:off x="5650920" y="2575440"/>
            <a:ext cx="5726880" cy="819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Оказание консультативной и методической помощи в реализации требований антикоррупционного законодательства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54" name="CustomShape 5"/>
          <p:cNvSpPr/>
          <p:nvPr/>
        </p:nvSpPr>
        <p:spPr>
          <a:xfrm>
            <a:off x="5660280" y="3873960"/>
            <a:ext cx="5601960" cy="520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Издание инструктивно-методических материалов по вопросам противодействия коррупции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55" name="CustomShape 6"/>
          <p:cNvSpPr/>
          <p:nvPr/>
        </p:nvSpPr>
        <p:spPr>
          <a:xfrm>
            <a:off x="4337280" y="5016960"/>
            <a:ext cx="660960" cy="545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5400" spc="-1" strike="noStrike">
                <a:solidFill>
                  <a:srgbClr val="ffc000"/>
                </a:solidFill>
                <a:latin typeface="Arial Black"/>
              </a:rPr>
              <a:t>3.</a:t>
            </a:r>
            <a:endParaRPr b="0" lang="ru-RU" sz="5400" spc="-1" strike="noStrike">
              <a:latin typeface="Arial"/>
            </a:endParaRPr>
          </a:p>
        </p:txBody>
      </p:sp>
      <p:sp>
        <p:nvSpPr>
          <p:cNvPr id="56" name="CustomShape 7"/>
          <p:cNvSpPr/>
          <p:nvPr/>
        </p:nvSpPr>
        <p:spPr>
          <a:xfrm>
            <a:off x="5654160" y="4913280"/>
            <a:ext cx="5199480" cy="825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6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Консультативно-методическое обеспечение мер, направленных на предупреждение коррупции в организациях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pic>
        <p:nvPicPr>
          <p:cNvPr id="202" name="" descr=""/>
          <p:cNvPicPr/>
          <p:nvPr/>
        </p:nvPicPr>
        <p:blipFill>
          <a:blip r:embed="rId2"/>
          <a:stretch/>
        </p:blipFill>
        <p:spPr>
          <a:xfrm>
            <a:off x="2304360" y="1743480"/>
            <a:ext cx="331920" cy="636840"/>
          </a:xfrm>
          <a:prstGeom prst="rect">
            <a:avLst/>
          </a:prstGeom>
          <a:ln>
            <a:noFill/>
          </a:ln>
        </p:spPr>
      </p:pic>
      <p:sp>
        <p:nvSpPr>
          <p:cNvPr id="203" name="CustomShape 1"/>
          <p:cNvSpPr/>
          <p:nvPr/>
        </p:nvSpPr>
        <p:spPr>
          <a:xfrm>
            <a:off x="11332440" y="45720"/>
            <a:ext cx="36828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20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1496520" y="893160"/>
            <a:ext cx="9177120" cy="667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05" name="CustomShape 3"/>
          <p:cNvSpPr/>
          <p:nvPr/>
        </p:nvSpPr>
        <p:spPr>
          <a:xfrm>
            <a:off x="1048680" y="1978200"/>
            <a:ext cx="920160" cy="22824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Раздел 1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06" name="CustomShape 4"/>
          <p:cNvSpPr/>
          <p:nvPr/>
        </p:nvSpPr>
        <p:spPr>
          <a:xfrm>
            <a:off x="1645920" y="2734200"/>
            <a:ext cx="9655560" cy="1112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just"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Доход, полученный в цифровой валюте, стоимость которой определяется в иностранной валюте, указывается в рублях путем пересчета стоимости полученной цифровой валюты, выраженной в иностранной валюте, в рубли по курсу Банка России, установленному на дату получения дохода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07" name="CustomShape 5"/>
          <p:cNvSpPr/>
          <p:nvPr/>
        </p:nvSpPr>
        <p:spPr>
          <a:xfrm>
            <a:off x="1664280" y="4233600"/>
            <a:ext cx="9204480" cy="82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В случае указания дохода от продажи цифрового финансового актива, цифровых прав и цифровой валюты дополнительно указываются дата отчуждения, сведения об операторе информационной системы (инвестиционной платформы) и вид цифровой валюты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11332440" y="33480"/>
            <a:ext cx="36540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21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09" name="CustomShape 2"/>
          <p:cNvSpPr/>
          <p:nvPr/>
        </p:nvSpPr>
        <p:spPr>
          <a:xfrm>
            <a:off x="4105800" y="902160"/>
            <a:ext cx="3983400" cy="28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  <a:spcBef>
                <a:spcPts val="2591"/>
              </a:spcBef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10" name="CustomShape 3"/>
          <p:cNvSpPr/>
          <p:nvPr/>
        </p:nvSpPr>
        <p:spPr>
          <a:xfrm>
            <a:off x="444960" y="1679400"/>
            <a:ext cx="11271240" cy="473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7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Служащий может применять «Налог на профессиональный доход» только в отношении сдачи в аренду (наем) жилых помещений (письмо Минтруда России от 19.04.2021 № 28-6/10/В-4623)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Больничные и проч. аналогичные выплаты необходимо указывать (до вычета налога);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98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информацию можно узнать в личном кабинете ФСС или в ЕПГУ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98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При определении необходимости отражения дохода смотрим на то, кто является собственником, а не на чей счет они зачислены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98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Для выигрышей в лотерею и проч. указывается выигрыш целиком: без вычета, например, ставки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7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Страховые выплаты подлежат отражению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77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При отражении дохода ориентируемся на правоустанавливающие документы: если в договоре несколько объектов и сумма одна, то отражаем одной позицией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Для дохода от ценных бумаг указываем положительный финансовый результат: в НДФЛ не позиция «Доход», а позиция «Налогооблагаемая база»;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Доход от ценных бумаг, в т.ч. в рамках ИИС, необходимо узнавать у брокера или управляющей компании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212" name="CustomShape 1"/>
          <p:cNvSpPr/>
          <p:nvPr/>
        </p:nvSpPr>
        <p:spPr>
          <a:xfrm>
            <a:off x="11332440" y="33480"/>
            <a:ext cx="36828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22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4105800" y="902160"/>
            <a:ext cx="3983400" cy="28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14" name="CustomShape 3"/>
          <p:cNvSpPr/>
          <p:nvPr/>
        </p:nvSpPr>
        <p:spPr>
          <a:xfrm>
            <a:off x="463320" y="1569600"/>
            <a:ext cx="11170440" cy="785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Государственный сертификат на материнский (семейный) капитал указывается в случае если в отчетном периоде служащий (работник) или его супруга (супруг) распорядился средствами материнского (семейного) капитала в полном объеме либо частично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15" name="CustomShape 4"/>
          <p:cNvSpPr/>
          <p:nvPr/>
        </p:nvSpPr>
        <p:spPr>
          <a:xfrm>
            <a:off x="444960" y="2779920"/>
            <a:ext cx="11039400" cy="1078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1329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Денежные средства в виде кредитов (займов) в разделе 1 справки не указываются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Денежные средства в виде переводов между своими счетами, по общему правилу, в разделе 1 справки не указываются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16" name="CustomShape 5"/>
          <p:cNvSpPr/>
          <p:nvPr/>
        </p:nvSpPr>
        <p:spPr>
          <a:xfrm>
            <a:off x="444960" y="4172760"/>
            <a:ext cx="5873040" cy="231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Доход от сдачи квартиры в аренду подлежит отражению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17" name="CustomShape 6"/>
          <p:cNvSpPr/>
          <p:nvPr/>
        </p:nvSpPr>
        <p:spPr>
          <a:xfrm>
            <a:off x="448200" y="4788360"/>
            <a:ext cx="10506240" cy="825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Участие декларанта в конкурсах с подарками не требует отражения информации о полученном в натуральной форме подарка, если натуральная форма предусмотрена соответствующими правилами (см. п. 63 Методических рекомендаций)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18" name="CustomShape 7"/>
          <p:cNvSpPr/>
          <p:nvPr/>
        </p:nvSpPr>
        <p:spPr>
          <a:xfrm>
            <a:off x="466200" y="6001560"/>
            <a:ext cx="1053972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 части компенсаций общее правило: если есть отчетность, то не доход, если отчетности нет, то доход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220" name="CustomShape 1"/>
          <p:cNvSpPr/>
          <p:nvPr/>
        </p:nvSpPr>
        <p:spPr>
          <a:xfrm>
            <a:off x="11332440" y="33480"/>
            <a:ext cx="365400" cy="267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23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4105800" y="902160"/>
            <a:ext cx="3983400" cy="280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22" name="CustomShape 3"/>
          <p:cNvSpPr/>
          <p:nvPr/>
        </p:nvSpPr>
        <p:spPr>
          <a:xfrm>
            <a:off x="448200" y="1728360"/>
            <a:ext cx="1114020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 разделе 1 указывается любой доход вне зависимости от размера, в т.ч. полученный в качестве подарка на день рождения или иной праздник (пп. 16 п. 60 Методических рекомендаций)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23" name="CustomShape 4"/>
          <p:cNvSpPr/>
          <p:nvPr/>
        </p:nvSpPr>
        <p:spPr>
          <a:xfrm>
            <a:off x="448200" y="2786040"/>
            <a:ext cx="11112480" cy="1983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Возвращенные (или предоставленные) денежные средства на покупку товаров, работ и услуг для третьих лиц не являются доходом, если факт такой оплаты может быть подтвержден (ситуация с родительским комитетом).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«Возвратность» денежных средств может быть подтверждена декларантом любым способом, в противном случае презюмируется, что средства не являются возвратными.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Подтверждающие доход документы в обязательном порядке не прикладываются; обязательные документы предусмотрены в разделах 2 и 4 справки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24" name="CustomShape 5"/>
          <p:cNvSpPr/>
          <p:nvPr/>
        </p:nvSpPr>
        <p:spPr>
          <a:xfrm>
            <a:off x="454320" y="5272920"/>
            <a:ext cx="10621800" cy="1109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 Методических рекомендациях предусмотрены положения относительно федеральных нормативных правовых актов и соответствующих выплат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 отношении региональных, муниципальных выплат или гарантий, предоставляемых организацией самостоятельно, необходимо использовать аналогичные подходы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11301840" y="33480"/>
            <a:ext cx="405000" cy="417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r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24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53960" y="902160"/>
            <a:ext cx="4089960" cy="286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2. Сведения о расходах</a:t>
            </a:r>
            <a:endParaRPr b="0" lang="ru-RU" sz="2400" spc="-1" strike="noStrike">
              <a:latin typeface="Arial"/>
            </a:endParaRPr>
          </a:p>
        </p:txBody>
      </p:sp>
      <p:graphicFrame>
        <p:nvGraphicFramePr>
          <p:cNvPr id="227" name="Table 3"/>
          <p:cNvGraphicFramePr/>
          <p:nvPr/>
        </p:nvGraphicFramePr>
        <p:xfrm>
          <a:off x="2255400" y="1490400"/>
          <a:ext cx="7650000" cy="868320"/>
        </p:xfrm>
        <a:graphic>
          <a:graphicData uri="http://schemas.openxmlformats.org/drawingml/2006/table">
            <a:tbl>
              <a:tblPr/>
              <a:tblGrid>
                <a:gridCol w="478440"/>
                <a:gridCol w="1801080"/>
                <a:gridCol w="1401840"/>
                <a:gridCol w="2428920"/>
                <a:gridCol w="1539720"/>
              </a:tblGrid>
              <a:tr h="86868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29"/>
                        </a:spcBef>
                        <a:spcAft>
                          <a:spcPts val="210"/>
                        </a:spcAft>
                      </a:pPr>
                      <a:r>
                        <a:rPr b="0" lang="ru-RU" sz="1200" spc="-1" strike="noStrike">
                          <a:solidFill>
                            <a:srgbClr val="5a0009"/>
                          </a:solidFill>
                          <a:latin typeface="Tahoma"/>
                        </a:rPr>
                        <a:t>N п/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5004e"/>
                          </a:solidFill>
                          <a:latin typeface="Tahoma"/>
                        </a:rPr>
                        <a:t>п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Вид приобретенного имущества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38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Сумма сделки </a:t>
                      </a:r>
                      <a:r>
                        <a:rPr b="0" lang="ru-RU" sz="1200" spc="-1" strike="noStrike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Источник получения средств, за счет которых приобретено имущество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Основание </a:t>
                      </a:r>
                      <a:r>
                        <a:rPr b="0" lang="ru-RU" sz="1200" spc="-1" strike="noStrike">
                          <a:solidFill>
                            <a:srgbClr val="271119"/>
                          </a:solidFill>
                          <a:latin typeface="Tahoma"/>
                        </a:rPr>
                        <a:t>приобретения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28" name="CustomShape 4"/>
          <p:cNvSpPr/>
          <p:nvPr/>
        </p:nvSpPr>
        <p:spPr>
          <a:xfrm>
            <a:off x="524160" y="2572560"/>
            <a:ext cx="10460520" cy="3980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119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191"/>
              </a:spcAft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Заполнение раздела при отсутствии оснований не является правонарушением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19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Доход несовершеннолетнего ребенка при расчете общего дохода не учитывается, но может являться источником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19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Общий доход рассчитывается только в случае, если на момент совершения сделки, уже три отчетных периода как декларанты находятся в браке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19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Если супругой (супругом) служащего (работника) сделка совершена до брака, то такая сделка не отражается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Если лицом сделка совершена до поступления на службу (работу), то такая сделка не отражается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11332440" y="45720"/>
            <a:ext cx="36252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25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189000" y="313920"/>
            <a:ext cx="10484640" cy="1246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Aft>
                <a:spcPts val="490"/>
              </a:spcAft>
            </a:pPr>
            <a:r>
              <a:rPr b="0" lang="ru-RU" sz="3400" spc="-1" strike="noStrike">
                <a:solidFill>
                  <a:srgbClr val="68adb1"/>
                </a:solidFill>
                <a:latin typeface="Arial"/>
              </a:rPr>
              <a:t>9</a:t>
            </a:r>
            <a:endParaRPr b="0" lang="ru-RU" sz="3400" spc="-1" strike="noStrike">
              <a:latin typeface="Arial"/>
            </a:endParaRPr>
          </a:p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31" name="CustomShape 3"/>
          <p:cNvSpPr/>
          <p:nvPr/>
        </p:nvSpPr>
        <p:spPr>
          <a:xfrm>
            <a:off x="1048680" y="1974960"/>
            <a:ext cx="916920" cy="23112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Раздел 2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32" name="CustomShape 4"/>
          <p:cNvSpPr/>
          <p:nvPr/>
        </p:nvSpPr>
        <p:spPr>
          <a:xfrm>
            <a:off x="1648800" y="2718720"/>
            <a:ext cx="9762480" cy="34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1539"/>
              </a:spcAft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В отношении цифровых финансовых активов в качестве основания приобретения указываются реквизиты записи о цифровых финансовых активах в информационной системе, в которой осуществляется выпуск цифровых финансовых активов, и прикладывается выписка из данной информационной системы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539"/>
              </a:spcAft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В отношении цифровой валюты в качестве основания приобретения указываются идентификационный номер и дата транзакции и прикладывается выписка о транзакции при ее наличии по применимому праву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В отношении сделок по приобретению цифровых финансовых активов и цифровой валюты к справке прилагаются документы (при их наличии), подтверждающие сумму сделки и (или) содержащие информацию о второй стороне сделки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234" name="CustomShape 1"/>
          <p:cNvSpPr/>
          <p:nvPr/>
        </p:nvSpPr>
        <p:spPr>
          <a:xfrm>
            <a:off x="4053960" y="33480"/>
            <a:ext cx="7650000" cy="249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r">
              <a:lnSpc>
                <a:spcPct val="100000"/>
              </a:lnSpc>
            </a:pPr>
            <a:r>
              <a:rPr b="1" lang="ru-RU" sz="2800" spc="-1" strike="noStrike" u="sng">
                <a:solidFill>
                  <a:srgbClr val="a9d18e"/>
                </a:solidFill>
                <a:uFillTx/>
                <a:latin typeface="Calibri"/>
              </a:rPr>
              <a:t>26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35" name="CustomShape 2"/>
          <p:cNvSpPr/>
          <p:nvPr/>
        </p:nvSpPr>
        <p:spPr>
          <a:xfrm>
            <a:off x="4053960" y="920520"/>
            <a:ext cx="7540560" cy="267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2. Сведения о расходах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36" name="CustomShape 3"/>
          <p:cNvSpPr/>
          <p:nvPr/>
        </p:nvSpPr>
        <p:spPr>
          <a:xfrm>
            <a:off x="451080" y="1548360"/>
            <a:ext cx="11100600" cy="1115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 случае приобретения служащим (работником) и его супругой (супругом) соответствующего объекта имущества в долевую собственность (не определен единственный покупатель в договоре) данный раздел заполняется в справках обоих лиц (аналогично в отношении несовершеннолетних детей). При этом в графе "Сумма сделки" применимых справок рекомендуется указывать полную стоимость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37" name="CustomShape 4"/>
          <p:cNvSpPr/>
          <p:nvPr/>
        </p:nvSpPr>
        <p:spPr>
          <a:xfrm>
            <a:off x="451080" y="3026520"/>
            <a:ext cx="11130840" cy="1648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126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 отношении ценных бумаг смотрим на стоимость их приобретения, а не номинальную стоимость (для анализа можно пользоваться открытыми источниками)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Федеральным законом № 230-ФЗ предусмотрен конкретный перечень сделок, которые требуют отражения в справке. При определении стоимости смотрим на объект приобретения, дополнительные услуги / товары не учитываются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38" name="CustomShape 5"/>
          <p:cNvSpPr/>
          <p:nvPr/>
        </p:nvSpPr>
        <p:spPr>
          <a:xfrm>
            <a:off x="463320" y="4977360"/>
            <a:ext cx="8741160" cy="234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Копии документов предоставляются с учетом положения сноски к разделу 2 справки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39" name="CustomShape 6"/>
          <p:cNvSpPr/>
          <p:nvPr/>
        </p:nvSpPr>
        <p:spPr>
          <a:xfrm>
            <a:off x="457200" y="5535000"/>
            <a:ext cx="1054584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Из трехгодового общего дохода не вычитаем никакие расходы: ни на ЖКХ, ни на еду, ни на что-то еще (если есть обоснованные сомнения, то проводим контроль)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40" name="CustomShape 7"/>
          <p:cNvSpPr/>
          <p:nvPr/>
        </p:nvSpPr>
        <p:spPr>
          <a:xfrm>
            <a:off x="451080" y="6397920"/>
            <a:ext cx="1010088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Заполненный раздел 2 справки не является сам по себе основанием для осуществления контроля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242" name="CustomShape 1"/>
          <p:cNvSpPr/>
          <p:nvPr/>
        </p:nvSpPr>
        <p:spPr>
          <a:xfrm>
            <a:off x="11332440" y="60840"/>
            <a:ext cx="36828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27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43" name="CustomShape 2"/>
          <p:cNvSpPr/>
          <p:nvPr/>
        </p:nvSpPr>
        <p:spPr>
          <a:xfrm>
            <a:off x="3849480" y="905400"/>
            <a:ext cx="451692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3. Сведения об имуществе</a:t>
            </a:r>
            <a:endParaRPr b="0" lang="ru-RU" sz="2400" spc="-1" strike="noStrike">
              <a:latin typeface="Arial"/>
            </a:endParaRPr>
          </a:p>
        </p:txBody>
      </p:sp>
      <p:graphicFrame>
        <p:nvGraphicFramePr>
          <p:cNvPr id="244" name="Table 3"/>
          <p:cNvGraphicFramePr/>
          <p:nvPr/>
        </p:nvGraphicFramePr>
        <p:xfrm>
          <a:off x="2267640" y="1447920"/>
          <a:ext cx="7647120" cy="865440"/>
        </p:xfrm>
        <a:graphic>
          <a:graphicData uri="http://schemas.openxmlformats.org/drawingml/2006/table">
            <a:tbl>
              <a:tblPr/>
              <a:tblGrid>
                <a:gridCol w="478440"/>
                <a:gridCol w="1532880"/>
                <a:gridCol w="1285920"/>
                <a:gridCol w="1334880"/>
                <a:gridCol w="1048320"/>
                <a:gridCol w="1966680"/>
              </a:tblGrid>
              <a:tr h="86544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5a0009"/>
                          </a:solidFill>
                          <a:latin typeface="Tahoma"/>
                        </a:rPr>
                        <a:t>N п/ </a:t>
                      </a:r>
                      <a:r>
                        <a:rPr b="0" lang="ru-RU" sz="1200" spc="-1" strike="noStrike">
                          <a:solidFill>
                            <a:srgbClr val="05004e"/>
                          </a:solidFill>
                          <a:latin typeface="Tahoma"/>
                        </a:rPr>
                        <a:t>п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404040"/>
                          </a:solidFill>
                          <a:latin typeface="Tahoma"/>
                        </a:rPr>
                        <a:t>Вид </a:t>
                      </a:r>
                      <a:r>
                        <a:rPr b="0" lang="ru-RU" sz="1200" spc="-1" strike="noStrike">
                          <a:solidFill>
                            <a:srgbClr val="5f5c5a"/>
                          </a:solidFill>
                          <a:latin typeface="Tahoma"/>
                        </a:rPr>
                        <a:t>и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наименование имущества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3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040033"/>
                          </a:solidFill>
                          <a:latin typeface="Tahoma"/>
                        </a:rPr>
                        <a:t>Вид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собственности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Местонахожде </a:t>
                      </a:r>
                      <a:r>
                        <a:rPr b="0" lang="ru-RU" sz="1200" spc="-1" strike="noStrike">
                          <a:solidFill>
                            <a:srgbClr val="38030d"/>
                          </a:solidFill>
                          <a:latin typeface="Tahoma"/>
                        </a:rPr>
                        <a:t>ние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(адрес)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Площадь (кв. </a:t>
                      </a:r>
                      <a:r>
                        <a:rPr b="0" lang="ru-RU" sz="1200" spc="-1" strike="noStrike">
                          <a:solidFill>
                            <a:srgbClr val="34365e"/>
                          </a:solidFill>
                          <a:latin typeface="Tahoma"/>
                        </a:rPr>
                        <a:t>м)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Основание приобретения </a:t>
                      </a:r>
                      <a:r>
                        <a:rPr b="0" lang="ru-RU" sz="1200" spc="-1" strike="noStrike">
                          <a:solidFill>
                            <a:srgbClr val="38030d"/>
                          </a:solidFill>
                          <a:latin typeface="Tahoma"/>
                        </a:rPr>
                        <a:t>и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источник средств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45" name="CustomShape 4"/>
          <p:cNvSpPr/>
          <p:nvPr/>
        </p:nvSpPr>
        <p:spPr>
          <a:xfrm>
            <a:off x="792360" y="2670120"/>
            <a:ext cx="1410840" cy="46296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77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Недвижимое имущество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46" name="CustomShape 5"/>
          <p:cNvSpPr/>
          <p:nvPr/>
        </p:nvSpPr>
        <p:spPr>
          <a:xfrm>
            <a:off x="3175920" y="2642760"/>
            <a:ext cx="824436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Росреестр (сведения, содержащиеся в ЕГРН)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6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Специальные основания возникновения собственности (наследство, пай, проч.)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47" name="CustomShape 6"/>
          <p:cNvSpPr/>
          <p:nvPr/>
        </p:nvSpPr>
        <p:spPr>
          <a:xfrm>
            <a:off x="3169800" y="3465720"/>
            <a:ext cx="7470360" cy="2395440"/>
          </a:xfrm>
          <a:prstGeom prst="rect">
            <a:avLst/>
          </a:prstGeom>
          <a:solidFill>
            <a:srgbClr val="e2f0d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1261"/>
              </a:spcAft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Каждый объект отдельно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261"/>
              </a:spcAft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Совместная собственность указывается по официальным документам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471"/>
              </a:spcAft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Общая долевая собственность МКД или садоводства (огородничества) не указывается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Земля под МКД не указывается, даже если лицо выделило себе право собственности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48" name="CustomShape 7"/>
          <p:cNvSpPr/>
          <p:nvPr/>
        </p:nvSpPr>
        <p:spPr>
          <a:xfrm>
            <a:off x="3175920" y="6215040"/>
            <a:ext cx="8055360" cy="536040"/>
          </a:xfrm>
          <a:prstGeom prst="rect">
            <a:avLst/>
          </a:prstGeom>
          <a:solidFill>
            <a:srgbClr val="e2f0d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755640" cy="709920"/>
          </a:xfrm>
          <a:prstGeom prst="rect">
            <a:avLst/>
          </a:prstGeom>
          <a:ln>
            <a:noFill/>
          </a:ln>
        </p:spPr>
      </p:pic>
      <p:sp>
        <p:nvSpPr>
          <p:cNvPr id="250" name="CustomShape 1"/>
          <p:cNvSpPr/>
          <p:nvPr/>
        </p:nvSpPr>
        <p:spPr>
          <a:xfrm>
            <a:off x="11332440" y="60840"/>
            <a:ext cx="368280" cy="267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28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51" name="CustomShape 2"/>
          <p:cNvSpPr/>
          <p:nvPr/>
        </p:nvSpPr>
        <p:spPr>
          <a:xfrm>
            <a:off x="3849480" y="905400"/>
            <a:ext cx="451692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3. Сведения об имуществе</a:t>
            </a:r>
            <a:endParaRPr b="0" lang="ru-RU" sz="2400" spc="-1" strike="noStrike">
              <a:latin typeface="Arial"/>
            </a:endParaRPr>
          </a:p>
        </p:txBody>
      </p:sp>
      <p:graphicFrame>
        <p:nvGraphicFramePr>
          <p:cNvPr id="252" name="Table 3"/>
          <p:cNvGraphicFramePr/>
          <p:nvPr/>
        </p:nvGraphicFramePr>
        <p:xfrm>
          <a:off x="2304360" y="1621440"/>
          <a:ext cx="7320960" cy="895680"/>
        </p:xfrm>
        <a:graphic>
          <a:graphicData uri="http://schemas.openxmlformats.org/drawingml/2006/table">
            <a:tbl>
              <a:tblPr/>
              <a:tblGrid>
                <a:gridCol w="441720"/>
                <a:gridCol w="2657520"/>
                <a:gridCol w="2371320"/>
                <a:gridCol w="1850400"/>
              </a:tblGrid>
              <a:tr h="89604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5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5a0009"/>
                          </a:solidFill>
                          <a:latin typeface="Tahoma"/>
                        </a:rPr>
                        <a:t>N п/ </a:t>
                      </a:r>
                      <a:r>
                        <a:rPr b="0" lang="ru-RU" sz="1600" spc="-1" strike="noStrike">
                          <a:solidFill>
                            <a:srgbClr val="5f5c5a"/>
                          </a:solidFill>
                          <a:latin typeface="Calibri"/>
                        </a:rPr>
                        <a:t>п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Вид, марка, модель транспортного средства, гад изготовления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Вид собственности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Место регистрации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53" name="CustomShape 4"/>
          <p:cNvSpPr/>
          <p:nvPr/>
        </p:nvSpPr>
        <p:spPr>
          <a:xfrm>
            <a:off x="758880" y="2782800"/>
            <a:ext cx="1477800" cy="46296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77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Транспортное средство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54" name="CustomShape 5"/>
          <p:cNvSpPr/>
          <p:nvPr/>
        </p:nvSpPr>
        <p:spPr>
          <a:xfrm>
            <a:off x="3227760" y="2917080"/>
            <a:ext cx="4276080" cy="231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Регистрирующие органы по компетенции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55" name="CustomShape 6"/>
          <p:cNvSpPr/>
          <p:nvPr/>
        </p:nvSpPr>
        <p:spPr>
          <a:xfrm>
            <a:off x="3221640" y="3630240"/>
            <a:ext cx="7290360" cy="533160"/>
          </a:xfrm>
          <a:prstGeom prst="rect">
            <a:avLst/>
          </a:prstGeom>
          <a:solidFill>
            <a:srgbClr val="e2f0d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Регистрация транспортных средств носит учетный характер, если нет регистрации, то можно написать «отсутствует»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pic>
        <p:nvPicPr>
          <p:cNvPr id="257" name="" descr=""/>
          <p:cNvPicPr/>
          <p:nvPr/>
        </p:nvPicPr>
        <p:blipFill>
          <a:blip r:embed="rId2"/>
          <a:stretch/>
        </p:blipFill>
        <p:spPr>
          <a:xfrm>
            <a:off x="2904840" y="2188440"/>
            <a:ext cx="426240" cy="828720"/>
          </a:xfrm>
          <a:prstGeom prst="rect">
            <a:avLst/>
          </a:prstGeom>
          <a:ln>
            <a:noFill/>
          </a:ln>
        </p:spPr>
      </p:pic>
      <p:sp>
        <p:nvSpPr>
          <p:cNvPr id="258" name="CustomShape 1"/>
          <p:cNvSpPr/>
          <p:nvPr/>
        </p:nvSpPr>
        <p:spPr>
          <a:xfrm>
            <a:off x="11332440" y="45720"/>
            <a:ext cx="36828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29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59" name="CustomShape 2"/>
          <p:cNvSpPr/>
          <p:nvPr/>
        </p:nvSpPr>
        <p:spPr>
          <a:xfrm>
            <a:off x="831960" y="893160"/>
            <a:ext cx="10509120" cy="1032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Федеральный закон от 31 июля 2020 г. № 259-ФЗ "О цифровых финансовых активах, цифровой валюте и о внесении изменений в отдельные законодательные акты Российской Федерации"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60" name="CustomShape 3"/>
          <p:cNvSpPr/>
          <p:nvPr/>
        </p:nvSpPr>
        <p:spPr>
          <a:xfrm>
            <a:off x="752760" y="2362320"/>
            <a:ext cx="2148480" cy="53316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Цифровые финансовые активы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61" name="CustomShape 4"/>
          <p:cNvSpPr/>
          <p:nvPr/>
        </p:nvSpPr>
        <p:spPr>
          <a:xfrm>
            <a:off x="633960" y="3173040"/>
            <a:ext cx="5355000" cy="3142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just"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цифровые права, включающие</a:t>
            </a:r>
            <a:endParaRPr b="0" lang="ru-RU" sz="1900" spc="-1" strike="noStrike">
              <a:latin typeface="Arial"/>
            </a:endParaRPr>
          </a:p>
          <a:p>
            <a:pPr algn="just">
              <a:lnSpc>
                <a:spcPct val="64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денежные требования;</a:t>
            </a:r>
            <a:endParaRPr b="0" lang="ru-RU" sz="1900" spc="-1" strike="noStrike">
              <a:latin typeface="Arial"/>
            </a:endParaRPr>
          </a:p>
          <a:p>
            <a:pPr marL="301680" indent="-342720">
              <a:lnSpc>
                <a:spcPct val="77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возможность осуществления прав по эмиссионным ценным бумагам;</a:t>
            </a:r>
            <a:endParaRPr b="0" lang="ru-RU" sz="1900" spc="-1" strike="noStrike">
              <a:latin typeface="Arial"/>
            </a:endParaRPr>
          </a:p>
          <a:p>
            <a:pPr marL="301680" indent="-342720">
              <a:lnSpc>
                <a:spcPct val="77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права участия в капитале непубличного акционерного общества;</a:t>
            </a:r>
            <a:endParaRPr b="0" lang="ru-RU" sz="1900" spc="-1" strike="noStrike">
              <a:latin typeface="Arial"/>
            </a:endParaRPr>
          </a:p>
          <a:p>
            <a:pPr marL="301680" indent="-342720" algn="just">
              <a:lnSpc>
                <a:spcPct val="88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62" name="CustomShape 5"/>
          <p:cNvSpPr/>
          <p:nvPr/>
        </p:nvSpPr>
        <p:spPr>
          <a:xfrm>
            <a:off x="7162920" y="3877200"/>
            <a:ext cx="4321800" cy="1694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выпуск, учет и обращение которых [цифровых прав] возможны только путем внесения(изменения)записей в информационную систему на основе распределенного реестра, а также в иные информационные системы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pic>
        <p:nvPicPr>
          <p:cNvPr id="58" name="" descr=""/>
          <p:cNvPicPr/>
          <p:nvPr/>
        </p:nvPicPr>
        <p:blipFill>
          <a:blip r:embed="rId2"/>
          <a:stretch/>
        </p:blipFill>
        <p:spPr>
          <a:xfrm>
            <a:off x="9012960" y="3075480"/>
            <a:ext cx="712800" cy="725040"/>
          </a:xfrm>
          <a:prstGeom prst="rect">
            <a:avLst/>
          </a:prstGeom>
          <a:ln>
            <a:noFill/>
          </a:ln>
        </p:spPr>
      </p:pic>
      <p:pic>
        <p:nvPicPr>
          <p:cNvPr id="59" name="" descr=""/>
          <p:cNvPicPr/>
          <p:nvPr/>
        </p:nvPicPr>
        <p:blipFill>
          <a:blip r:embed="rId3"/>
          <a:stretch/>
        </p:blipFill>
        <p:spPr>
          <a:xfrm>
            <a:off x="10031040" y="3380400"/>
            <a:ext cx="712800" cy="725040"/>
          </a:xfrm>
          <a:prstGeom prst="rect">
            <a:avLst/>
          </a:prstGeom>
          <a:ln>
            <a:noFill/>
          </a:ln>
        </p:spPr>
      </p:pic>
      <p:pic>
        <p:nvPicPr>
          <p:cNvPr id="60" name="" descr=""/>
          <p:cNvPicPr/>
          <p:nvPr/>
        </p:nvPicPr>
        <p:blipFill>
          <a:blip r:embed="rId4"/>
          <a:stretch/>
        </p:blipFill>
        <p:spPr>
          <a:xfrm>
            <a:off x="6016680" y="5648040"/>
            <a:ext cx="831600" cy="831600"/>
          </a:xfrm>
          <a:prstGeom prst="rect">
            <a:avLst/>
          </a:prstGeom>
          <a:ln>
            <a:noFill/>
          </a:ln>
        </p:spPr>
      </p:pic>
      <p:sp>
        <p:nvSpPr>
          <p:cNvPr id="61" name="CustomShape 1"/>
          <p:cNvSpPr/>
          <p:nvPr/>
        </p:nvSpPr>
        <p:spPr>
          <a:xfrm>
            <a:off x="11512440" y="45720"/>
            <a:ext cx="18540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4343400" y="947880"/>
            <a:ext cx="3507840" cy="648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Методические материалы Минтруда России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63" name="CustomShape 3"/>
          <p:cNvSpPr/>
          <p:nvPr/>
        </p:nvSpPr>
        <p:spPr>
          <a:xfrm>
            <a:off x="551520" y="2173320"/>
            <a:ext cx="62748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5400" spc="-1" strike="noStrike">
                <a:solidFill>
                  <a:srgbClr val="ffc000"/>
                </a:solidFill>
                <a:latin typeface="Arial Black"/>
              </a:rPr>
              <a:t>1.</a:t>
            </a:r>
            <a:endParaRPr b="0" lang="ru-RU" sz="5400" spc="-1" strike="noStrike">
              <a:latin typeface="Arial"/>
            </a:endParaRPr>
          </a:p>
        </p:txBody>
      </p:sp>
      <p:sp>
        <p:nvSpPr>
          <p:cNvPr id="64" name="CustomShape 4"/>
          <p:cNvSpPr/>
          <p:nvPr/>
        </p:nvSpPr>
        <p:spPr>
          <a:xfrm>
            <a:off x="1834920" y="2197440"/>
            <a:ext cx="5726880" cy="560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2000" spc="-1" strike="noStrike">
                <a:solidFill>
                  <a:srgbClr val="4472c4"/>
                </a:solidFill>
                <a:latin typeface="Calibri"/>
              </a:rPr>
              <a:t>Согласованы с заинтересованными федеральными государственными органами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65" name="CustomShape 5"/>
          <p:cNvSpPr/>
          <p:nvPr/>
        </p:nvSpPr>
        <p:spPr>
          <a:xfrm>
            <a:off x="515160" y="3304080"/>
            <a:ext cx="66420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5400" spc="-1" strike="noStrike">
                <a:solidFill>
                  <a:srgbClr val="ffc000"/>
                </a:solidFill>
                <a:latin typeface="Arial Black"/>
              </a:rPr>
              <a:t>2.</a:t>
            </a:r>
            <a:endParaRPr b="0" lang="ru-RU" sz="5400" spc="-1" strike="noStrike">
              <a:latin typeface="Arial"/>
            </a:endParaRPr>
          </a:p>
        </p:txBody>
      </p:sp>
      <p:sp>
        <p:nvSpPr>
          <p:cNvPr id="66" name="CustomShape 6"/>
          <p:cNvSpPr/>
          <p:nvPr/>
        </p:nvSpPr>
        <p:spPr>
          <a:xfrm>
            <a:off x="1843920" y="3505320"/>
            <a:ext cx="3593160" cy="243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4472c4"/>
                </a:solidFill>
                <a:latin typeface="Calibri"/>
              </a:rPr>
              <a:t>Размещены в открытом доступе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67" name="CustomShape 7"/>
          <p:cNvSpPr/>
          <p:nvPr/>
        </p:nvSpPr>
        <p:spPr>
          <a:xfrm>
            <a:off x="521280" y="4507920"/>
            <a:ext cx="658080" cy="545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5400" spc="-1" strike="noStrike">
                <a:solidFill>
                  <a:srgbClr val="ffc000"/>
                </a:solidFill>
                <a:latin typeface="Arial Black"/>
              </a:rPr>
              <a:t>3.</a:t>
            </a:r>
            <a:endParaRPr b="0" lang="ru-RU" sz="5400" spc="-1" strike="noStrike">
              <a:latin typeface="Arial"/>
            </a:endParaRPr>
          </a:p>
        </p:txBody>
      </p:sp>
      <p:sp>
        <p:nvSpPr>
          <p:cNvPr id="68" name="CustomShape 8"/>
          <p:cNvSpPr/>
          <p:nvPr/>
        </p:nvSpPr>
        <p:spPr>
          <a:xfrm>
            <a:off x="1843920" y="4687920"/>
            <a:ext cx="4080960" cy="258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r">
              <a:lnSpc>
                <a:spcPct val="100000"/>
              </a:lnSpc>
            </a:pPr>
            <a:r>
              <a:rPr b="1" lang="ru-RU" sz="2000" spc="-1" strike="noStrike">
                <a:solidFill>
                  <a:srgbClr val="4472c4"/>
                </a:solidFill>
                <a:latin typeface="Calibri"/>
              </a:rPr>
              <a:t>Корректируются при необходимости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69" name="CustomShape 9"/>
          <p:cNvSpPr/>
          <p:nvPr/>
        </p:nvSpPr>
        <p:spPr>
          <a:xfrm>
            <a:off x="469440" y="5958720"/>
            <a:ext cx="5211720" cy="255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4472c4"/>
                </a:solidFill>
                <a:latin typeface="Calibri"/>
              </a:rPr>
              <a:t>Политика в сфере противодействия коррупции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264" name="CustomShape 1"/>
          <p:cNvSpPr/>
          <p:nvPr/>
        </p:nvSpPr>
        <p:spPr>
          <a:xfrm>
            <a:off x="11332440" y="45720"/>
            <a:ext cx="36828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30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65" name="CustomShape 2"/>
          <p:cNvSpPr/>
          <p:nvPr/>
        </p:nvSpPr>
        <p:spPr>
          <a:xfrm>
            <a:off x="1496520" y="893160"/>
            <a:ext cx="9177120" cy="667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66" name="CustomShape 3"/>
          <p:cNvSpPr/>
          <p:nvPr/>
        </p:nvSpPr>
        <p:spPr>
          <a:xfrm>
            <a:off x="2773800" y="1658160"/>
            <a:ext cx="6190200" cy="386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76000"/>
              </a:lnSpc>
            </a:pPr>
            <a:r>
              <a:rPr b="0" lang="ru-RU" sz="1600" spc="-1" strike="noStrike">
                <a:latin typeface="Calibri"/>
              </a:rPr>
              <a:t>3.3. Цифровые финансовые активы, цифровые права, включающие одновременно цифровые финансовые активы и иные цифровые права</a:t>
            </a:r>
            <a:endParaRPr b="0" lang="ru-RU" sz="1600" spc="-1" strike="noStrike">
              <a:latin typeface="Arial"/>
            </a:endParaRPr>
          </a:p>
        </p:txBody>
      </p:sp>
      <p:graphicFrame>
        <p:nvGraphicFramePr>
          <p:cNvPr id="267" name="Table 4"/>
          <p:cNvGraphicFramePr/>
          <p:nvPr/>
        </p:nvGraphicFramePr>
        <p:xfrm>
          <a:off x="2569320" y="2154960"/>
          <a:ext cx="7037640" cy="2809800"/>
        </p:xfrm>
        <a:graphic>
          <a:graphicData uri="http://schemas.openxmlformats.org/drawingml/2006/table">
            <a:tbl>
              <a:tblPr/>
              <a:tblGrid>
                <a:gridCol w="374760"/>
                <a:gridCol w="2395440"/>
                <a:gridCol w="1063440"/>
                <a:gridCol w="1066680"/>
                <a:gridCol w="2137320"/>
              </a:tblGrid>
              <a:tr h="115488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82000"/>
                        </a:lnSpc>
                        <a:spcBef>
                          <a:spcPts val="1120"/>
                        </a:spcBef>
                      </a:pPr>
                      <a:r>
                        <a:rPr b="1" lang="ru-RU" sz="1200" spc="-1" strike="noStrike">
                          <a:solidFill>
                            <a:srgbClr val="4e4247"/>
                          </a:solidFill>
                          <a:latin typeface="Calibri"/>
                        </a:rPr>
                        <a:t>№ </a:t>
                      </a:r>
                      <a:r>
                        <a:rPr b="1" lang="ru-RU" sz="1200" spc="-1" strike="noStrike">
                          <a:solidFill>
                            <a:srgbClr val="818181"/>
                          </a:solidFill>
                          <a:latin typeface="Calibri"/>
                        </a:rPr>
                        <a:t>п/п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10000"/>
                        </a:lnSpc>
                        <a:spcBef>
                          <a:spcPts val="1120"/>
                        </a:spcBef>
                      </a:pPr>
                      <a:r>
                        <a:rPr b="0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Наименование цифрового финансового анти за или цифрового права'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86000"/>
                        </a:lnSpc>
                        <a:spcBef>
                          <a:spcPts val="1049"/>
                        </a:spcBef>
                      </a:pPr>
                      <a:r>
                        <a:rPr b="1" lang="ru-RU" sz="1200" spc="-1" strike="noStrike">
                          <a:solidFill>
                            <a:srgbClr val="404040"/>
                          </a:solidFill>
                          <a:latin typeface="Calibri"/>
                        </a:rPr>
                        <a:t>Дата приобретения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11000"/>
                        </a:lnSpc>
                        <a:spcBef>
                          <a:spcPts val="1120"/>
                        </a:spcBef>
                      </a:pPr>
                      <a:r>
                        <a:rPr b="0" lang="ru-RU" sz="10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Общее количество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86000"/>
                        </a:lnSpc>
                      </a:pPr>
                      <a:r>
                        <a:rPr b="1" lang="ru-RU" sz="1200" spc="-1" strike="noStrike">
                          <a:solidFill>
                            <a:srgbClr val="404040"/>
                          </a:solidFill>
                          <a:latin typeface="Calibri"/>
                        </a:rPr>
                        <a:t>Сведения об операторе информационной системы </a:t>
                      </a:r>
                      <a:r>
                        <a:rPr b="1" lang="ru-RU" sz="1200" spc="-1" strike="noStrike">
                          <a:solidFill>
                            <a:srgbClr val="2b1c32"/>
                          </a:solidFill>
                          <a:latin typeface="Calibri"/>
                        </a:rPr>
                        <a:t>в </a:t>
                      </a:r>
                      <a:r>
                        <a:rPr b="1" lang="ru-RU" sz="1200" spc="-1" strike="noStrike">
                          <a:solidFill>
                            <a:srgbClr val="5f5c5a"/>
                          </a:solidFill>
                          <a:latin typeface="Calibri"/>
                        </a:rPr>
                        <a:t>котором </a:t>
                      </a:r>
                      <a:r>
                        <a:rPr b="1" lang="ru-RU" sz="1200" spc="-1" strike="noStrike">
                          <a:solidFill>
                            <a:srgbClr val="404040"/>
                          </a:solidFill>
                          <a:latin typeface="Calibri"/>
                        </a:rPr>
                        <a:t>осуществляется выпуск цифровых финансовых активов*-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331920"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3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4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5f5c5a"/>
                          </a:solidFill>
                          <a:latin typeface="Arial"/>
                        </a:rPr>
                        <a:t>5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825840"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1" lang="ru-RU" sz="1000" spc="-1" strike="noStrike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</a:pPr>
                      <a:r>
                        <a:rPr b="1" lang="ru-RU" sz="1200" spc="-1" strike="noStrike">
                          <a:solidFill>
                            <a:srgbClr val="404040"/>
                          </a:solidFill>
                          <a:latin typeface="Calibri"/>
                        </a:rPr>
                        <a:t>81-с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b="1" lang="ru-RU" sz="10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01.10.2020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000" spc="-1" strike="noStrike">
                          <a:solidFill>
                            <a:srgbClr val="2b1c32"/>
                          </a:solidFill>
                          <a:latin typeface="Arial"/>
                        </a:rPr>
                        <a:t>2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13000"/>
                        </a:lnSpc>
                      </a:pPr>
                      <a:r>
                        <a:rPr b="0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StartEngine Capital. LLC, Соединённые Штаты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13000"/>
                        </a:lnSpc>
                      </a:pPr>
                      <a:r>
                        <a:rPr b="1" lang="ru-RU" sz="1000" spc="-1" strike="noStrike">
                          <a:solidFill>
                            <a:srgbClr val="5f5c5a"/>
                          </a:solidFill>
                          <a:latin typeface="Arial"/>
                        </a:rPr>
                        <a:t>Америки, </a:t>
                      </a:r>
                      <a:r>
                        <a:rPr b="0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per номер оператора: CIK 0001665160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497160"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000" spc="-1" strike="noStrike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81"/>
                        </a:spcBef>
                      </a:pPr>
                      <a:r>
                        <a:rPr b="1" lang="ru-RU" sz="1200" spc="-1" strike="noStrike">
                          <a:solidFill>
                            <a:srgbClr val="4e4247"/>
                          </a:solidFill>
                          <a:latin typeface="Calibri"/>
                        </a:rPr>
                        <a:t>Blockport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1" lang="ru-RU" sz="10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12.12 2020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000" spc="-1" strike="noStrike">
                          <a:solidFill>
                            <a:srgbClr val="5f5c5a"/>
                          </a:solidFill>
                          <a:latin typeface="Arial"/>
                        </a:rPr>
                        <a:t>100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9000"/>
                        </a:lnSpc>
                      </a:pPr>
                      <a:r>
                        <a:rPr b="0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“</a:t>
                      </a:r>
                      <a:r>
                        <a:rPr b="0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okeny </a:t>
                      </a:r>
                      <a:r>
                        <a:rPr b="1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sari, </a:t>
                      </a:r>
                      <a:r>
                        <a:rPr b="0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Люксембург per. </a:t>
                      </a:r>
                      <a:r>
                        <a:rPr b="1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номер </a:t>
                      </a:r>
                      <a:r>
                        <a:rPr b="0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оператора </a:t>
                      </a:r>
                      <a:r>
                        <a:rPr b="1" lang="ru-RU" sz="10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6218805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68" name="CustomShape 5"/>
          <p:cNvSpPr/>
          <p:nvPr/>
        </p:nvSpPr>
        <p:spPr>
          <a:xfrm>
            <a:off x="530280" y="5023080"/>
            <a:ext cx="11015280" cy="834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400" spc="-1" strike="noStrike">
                <a:solidFill>
                  <a:srgbClr val="4472c4"/>
                </a:solidFill>
                <a:latin typeface="Calibri"/>
              </a:rPr>
              <a:t>&lt;1&gt; Указываются наименования цифрового финансового актива (если его нельзя определить, указываются вид и объем прав, удостоверяемых выпускаемым цифровым финансовым активом) и (или) цифрового права, включающего одновременно цифровые финансовые активы и иные цифровые права (если его нельзя определить, указываются вид и объем прав, удостоверяемых цифровыми финансовыми активами и иными цифровыми правами с указанием видов иных цифровых прав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269" name="CustomShape 6"/>
          <p:cNvSpPr/>
          <p:nvPr/>
        </p:nvSpPr>
        <p:spPr>
          <a:xfrm>
            <a:off x="527400" y="6093000"/>
            <a:ext cx="10881000" cy="621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4472c4"/>
                </a:solidFill>
                <a:latin typeface="Calibri"/>
              </a:rPr>
              <a:t>&lt;2&gt; Указываются наименование оператора информационной системы, в которой осуществляется выпуск цифровых финансовых активов, страна его регистрации и его регистрационный номер в соответствии с применимым правом (в отношении российского юридического лица указываются идентификационный номер налогоплательщика и основной государственный регистрационный номер)</a:t>
            </a:r>
            <a:endParaRPr b="0" lang="ru-RU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1"/>
          <p:cNvSpPr/>
          <p:nvPr/>
        </p:nvSpPr>
        <p:spPr>
          <a:xfrm>
            <a:off x="11332440" y="45720"/>
            <a:ext cx="36252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31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71" name="CustomShape 2"/>
          <p:cNvSpPr/>
          <p:nvPr/>
        </p:nvSpPr>
        <p:spPr>
          <a:xfrm>
            <a:off x="2804040" y="893160"/>
            <a:ext cx="661392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Федеральный закон от 2 августа 2019 г. № 259-ФЗ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72" name="CustomShape 3"/>
          <p:cNvSpPr/>
          <p:nvPr/>
        </p:nvSpPr>
        <p:spPr>
          <a:xfrm>
            <a:off x="374760" y="1258920"/>
            <a:ext cx="11457000" cy="667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"О привлечении инвестиций с использованием инвестиционных платформ и о внесении изменений в отдельные законодательные акты Российской Федерации"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73" name="CustomShape 4"/>
          <p:cNvSpPr/>
          <p:nvPr/>
        </p:nvSpPr>
        <p:spPr>
          <a:xfrm>
            <a:off x="938880" y="2374560"/>
            <a:ext cx="1779840" cy="52092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Утилитарные цифровые права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74" name="CustomShape 5"/>
          <p:cNvSpPr/>
          <p:nvPr/>
        </p:nvSpPr>
        <p:spPr>
          <a:xfrm>
            <a:off x="633960" y="3173040"/>
            <a:ext cx="4014000" cy="243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цифровые права, предусматривающие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75" name="CustomShape 6"/>
          <p:cNvSpPr/>
          <p:nvPr/>
        </p:nvSpPr>
        <p:spPr>
          <a:xfrm>
            <a:off x="637200" y="3453480"/>
            <a:ext cx="185400" cy="499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</a:t>
            </a:r>
            <a:endParaRPr b="0" lang="ru-RU" sz="2900" spc="-1" strike="noStrike">
              <a:latin typeface="Arial"/>
            </a:endParaRPr>
          </a:p>
          <a:p>
            <a:pPr algn="just">
              <a:lnSpc>
                <a:spcPct val="75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</a:t>
            </a:r>
            <a:endParaRPr b="0" lang="ru-RU" sz="2900" spc="-1" strike="noStrike">
              <a:latin typeface="Arial"/>
            </a:endParaRPr>
          </a:p>
        </p:txBody>
      </p:sp>
      <p:sp>
        <p:nvSpPr>
          <p:cNvPr id="276" name="CustomShape 7"/>
          <p:cNvSpPr/>
          <p:nvPr/>
        </p:nvSpPr>
        <p:spPr>
          <a:xfrm>
            <a:off x="637200" y="4901040"/>
            <a:ext cx="185400" cy="209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</a:t>
            </a:r>
            <a:endParaRPr b="0" lang="ru-RU" sz="2900" spc="-1" strike="noStrike">
              <a:latin typeface="Arial"/>
            </a:endParaRPr>
          </a:p>
        </p:txBody>
      </p:sp>
      <p:sp>
        <p:nvSpPr>
          <p:cNvPr id="277" name="CustomShape 8"/>
          <p:cNvSpPr/>
          <p:nvPr/>
        </p:nvSpPr>
        <p:spPr>
          <a:xfrm>
            <a:off x="963000" y="3459600"/>
            <a:ext cx="4684320" cy="1983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право требовать передачи вещи (вещей); 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 право требовать выполнения работ и (или) оказания услуг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78" name="CustomShape 9"/>
          <p:cNvSpPr/>
          <p:nvPr/>
        </p:nvSpPr>
        <p:spPr>
          <a:xfrm>
            <a:off x="7047000" y="3331440"/>
            <a:ext cx="4294440" cy="1968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платформы.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4041720" y="896040"/>
            <a:ext cx="4077720" cy="298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Утилитарные цифровые права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80" name="CustomShape 2"/>
          <p:cNvSpPr/>
          <p:nvPr/>
        </p:nvSpPr>
        <p:spPr>
          <a:xfrm>
            <a:off x="670680" y="1746360"/>
            <a:ext cx="62748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5400" spc="-1" strike="noStrike">
                <a:solidFill>
                  <a:srgbClr val="ffc000"/>
                </a:solidFill>
                <a:latin typeface="Arial Black"/>
              </a:rPr>
              <a:t>1.</a:t>
            </a:r>
            <a:endParaRPr b="0" lang="ru-RU" sz="5400" spc="-1" strike="noStrike">
              <a:latin typeface="Arial"/>
            </a:endParaRPr>
          </a:p>
        </p:txBody>
      </p:sp>
      <p:sp>
        <p:nvSpPr>
          <p:cNvPr id="281" name="CustomShape 3"/>
          <p:cNvSpPr/>
          <p:nvPr/>
        </p:nvSpPr>
        <p:spPr>
          <a:xfrm>
            <a:off x="633960" y="2877480"/>
            <a:ext cx="66420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5400" spc="-1" strike="noStrike">
                <a:solidFill>
                  <a:srgbClr val="ffc000"/>
                </a:solidFill>
                <a:latin typeface="Arial Black"/>
              </a:rPr>
              <a:t>2.</a:t>
            </a:r>
            <a:endParaRPr b="0" lang="ru-RU" sz="5400" spc="-1" strike="noStrike">
              <a:latin typeface="Arial"/>
            </a:endParaRPr>
          </a:p>
        </p:txBody>
      </p:sp>
      <p:sp>
        <p:nvSpPr>
          <p:cNvPr id="282" name="CustomShape 4"/>
          <p:cNvSpPr/>
          <p:nvPr/>
        </p:nvSpPr>
        <p:spPr>
          <a:xfrm>
            <a:off x="1963080" y="1783080"/>
            <a:ext cx="9222840" cy="533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83" name="CustomShape 5"/>
          <p:cNvSpPr/>
          <p:nvPr/>
        </p:nvSpPr>
        <p:spPr>
          <a:xfrm>
            <a:off x="1947600" y="2926080"/>
            <a:ext cx="5019840" cy="533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just"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Реестр операторов инвестиционных платформ: </a:t>
            </a:r>
            <a:r>
              <a:rPr b="1" lang="ru-RU" sz="1900" spc="-1" strike="noStrike" u="sng">
                <a:solidFill>
                  <a:srgbClr val="0000ff"/>
                </a:solidFill>
                <a:uFillTx/>
                <a:latin typeface="Calibri"/>
                <a:hlinkClick r:id="rId1"/>
              </a:rPr>
              <a:t>https://www.cbr.ru/finm infrastructure/oper/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84" name="CustomShape 6"/>
          <p:cNvSpPr/>
          <p:nvPr/>
        </p:nvSpPr>
        <p:spPr>
          <a:xfrm>
            <a:off x="2106000" y="3837600"/>
            <a:ext cx="2514240" cy="261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15000"/>
              </a:lnSpc>
            </a:pPr>
            <a:r>
              <a:rPr b="1" lang="ru-RU" sz="900" spc="-1" strike="noStrike">
                <a:latin typeface="Times New Roman"/>
              </a:rPr>
              <a:t>Реестр операторов инвестиционных платформ по состоянию на 27.08.2021</a:t>
            </a:r>
            <a:endParaRPr b="0" lang="ru-RU" sz="900" spc="-1" strike="noStrike">
              <a:latin typeface="Arial"/>
            </a:endParaRPr>
          </a:p>
        </p:txBody>
      </p:sp>
      <p:graphicFrame>
        <p:nvGraphicFramePr>
          <p:cNvPr id="285" name="Table 7"/>
          <p:cNvGraphicFramePr/>
          <p:nvPr/>
        </p:nvGraphicFramePr>
        <p:xfrm>
          <a:off x="2097000" y="4117680"/>
          <a:ext cx="7902000" cy="2368080"/>
        </p:xfrm>
        <a:graphic>
          <a:graphicData uri="http://schemas.openxmlformats.org/drawingml/2006/table">
            <a:tbl>
              <a:tblPr/>
              <a:tblGrid>
                <a:gridCol w="734400"/>
                <a:gridCol w="1115280"/>
                <a:gridCol w="734400"/>
                <a:gridCol w="731520"/>
                <a:gridCol w="743400"/>
                <a:gridCol w="208080"/>
                <a:gridCol w="844200"/>
                <a:gridCol w="208080"/>
                <a:gridCol w="774000"/>
                <a:gridCol w="1087920"/>
                <a:gridCol w="720720"/>
              </a:tblGrid>
              <a:tr h="1350000"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  <a:spcAft>
                          <a:spcPts val="700"/>
                        </a:spcAft>
                      </a:pP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Дата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включения </a:t>
                      </a:r>
                      <a:r>
                        <a:rPr b="0" lang="ru-RU" sz="600" spc="-1" strike="noStrike">
                          <a:solidFill>
                            <a:srgbClr val="404040"/>
                          </a:solidFill>
                          <a:latin typeface="Times New Roman"/>
                        </a:rPr>
                        <a:t>сведений об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операторе инв есп щионной платформы в реестр операторов инв е сп щионных платформ</a:t>
                      </a:r>
                      <a:endParaRPr b="0" lang="ru-RU" sz="6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716c81"/>
                          </a:solidFill>
                          <a:latin typeface="Times New Roman"/>
                        </a:rPr>
                        <a:t>I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  <a:spcAft>
                          <a:spcPts val="1891"/>
                        </a:spcAft>
                      </a:pPr>
                      <a:r>
                        <a:rPr b="0" lang="ru-RU" sz="600" spc="-1" strike="noStrike">
                          <a:solidFill>
                            <a:srgbClr val="404040"/>
                          </a:solidFill>
                          <a:latin typeface="Times New Roman"/>
                        </a:rPr>
                        <a:t>Полное и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сокращенное </a:t>
                      </a:r>
                      <a:r>
                        <a:rPr b="0" lang="ru-RU" sz="600" spc="-1" strike="noStrike">
                          <a:solidFill>
                            <a:srgbClr val="404040"/>
                          </a:solidFill>
                          <a:latin typeface="Times New Roman"/>
                        </a:rPr>
                        <a:t>(при наличии) фирменное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наименование на русском языке</a:t>
                      </a:r>
                      <a:endParaRPr b="0" lang="ru-RU" sz="600" spc="-1" strike="noStrike">
                        <a:latin typeface="Arial"/>
                      </a:endParaRPr>
                    </a:p>
                    <a:p>
                      <a:pPr marL="979920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716c81"/>
                          </a:solidFill>
                          <a:latin typeface="Times New Roman"/>
                        </a:rPr>
                        <a:t>I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153a5c"/>
                          </a:solidFill>
                          <a:latin typeface="Times New Roman"/>
                        </a:rPr>
                        <a:t>ОГРН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ИНН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Адрес, указанный в </a:t>
                      </a: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ЕГРЮЛ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rowSpan="4"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Адрес </a:t>
                      </a:r>
                      <a:r>
                        <a:rPr b="0" lang="ru-RU" sz="6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сайта </a:t>
                      </a: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информационнотелекоммуникационной </a:t>
                      </a:r>
                      <a:r>
                        <a:rPr b="0" lang="ru-RU" sz="6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сети «Интернет», </a:t>
                      </a: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который </a:t>
                      </a:r>
                      <a:r>
                        <a:rPr b="0" lang="ru-RU" sz="6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используется </a:t>
                      </a: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оператором инв е сп од юнной платформы для предоставления доступа к инв е сп щионной платформе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rowSpan="4"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Номер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контактного телефона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Адрес электронной почты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  <a:spcAft>
                          <a:spcPts val="700"/>
                        </a:spcAft>
                      </a:pP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Дата </a:t>
                      </a: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исключения оператора инв е сп щионной платформы из реестра операторов инвеспщионных платформ (при наличии)</a:t>
                      </a:r>
                      <a:endParaRPr b="0" lang="ru-RU" sz="6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716c81"/>
                          </a:solidFill>
                          <a:latin typeface="Times New Roman"/>
                        </a:rPr>
                        <a:t>I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127800">
                <a:tc>
                  <a:txBody>
                    <a:bodyPr lIns="0" rIns="0" tIns="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latin typeface="Times New Roman"/>
                        </a:rPr>
                        <a:t>1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latin typeface="Times New Roman"/>
                        </a:rPr>
                        <a:t>2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2b449f"/>
                          </a:solidFill>
                          <a:latin typeface="Times New Roman"/>
                        </a:rPr>
                        <a:t>3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6d3c00"/>
                          </a:solidFill>
                          <a:latin typeface="Times New Roman"/>
                        </a:rPr>
                        <a:t>4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latin typeface="Times New Roman"/>
                        </a:rPr>
                        <a:t>5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6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latin typeface="Times New Roman"/>
                        </a:rPr>
                        <a:t>7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latin typeface="Times New Roman"/>
                        </a:rPr>
                        <a:t>8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9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457200"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02.062020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404040"/>
                          </a:solidFill>
                          <a:latin typeface="Times New Roman"/>
                        </a:rPr>
                        <a:t>Акционерное общество «Независимая регистраторская компания </a:t>
                      </a: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Р.О.С.Т.», АО «НРК-Р.О.С.Т.»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1027739216757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7726030449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107076,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г. </a:t>
                      </a: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Москва, ул Стромынка, </a:t>
                      </a:r>
                      <a:r>
                        <a:rPr b="0" lang="ru-RU" sz="600" spc="-1" strike="noStrike">
                          <a:solidFill>
                            <a:srgbClr val="34365e"/>
                          </a:solidFill>
                          <a:latin typeface="Times New Roman"/>
                        </a:rPr>
                        <a:t>д.18,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корп. </a:t>
                      </a:r>
                      <a:r>
                        <a:rPr b="0" lang="ru-RU" sz="6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5Б. </a:t>
                      </a: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пом. </a:t>
                      </a: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IX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WW3V.rrOSt.ru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8-495-780-73-63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 u="sng">
                          <a:solidFill>
                            <a:srgbClr val="0000ff"/>
                          </a:solidFill>
                          <a:uFillTx/>
                          <a:latin typeface="Times New Roman"/>
                          <a:hlinkClick r:id="rId2"/>
                        </a:rPr>
                        <a:t>info@nost.ru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  <a:tr h="433080"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30.062020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716c81"/>
                          </a:solidFill>
                          <a:latin typeface="Times New Roman"/>
                        </a:rPr>
                        <a:t>Общество с </a:t>
                      </a:r>
                      <a:r>
                        <a:rPr b="0" lang="ru-RU" sz="600" spc="-1" strike="noStrike">
                          <a:solidFill>
                            <a:srgbClr val="404040"/>
                          </a:solidFill>
                          <a:latin typeface="Times New Roman"/>
                        </a:rPr>
                        <a:t>ограниченной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ответственностью </a:t>
                      </a:r>
                      <a:r>
                        <a:rPr b="0" lang="ru-RU" sz="6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« Поток. Диджитал ». </a:t>
                      </a:r>
                      <a:r>
                        <a:rPr b="0" lang="ru-RU" sz="600" spc="-1" strike="noStrike">
                          <a:solidFill>
                            <a:srgbClr val="716c81"/>
                          </a:solidFill>
                          <a:latin typeface="Times New Roman"/>
                        </a:rPr>
                        <a:t>ООО « </a:t>
                      </a:r>
                      <a:r>
                        <a:rPr b="0" lang="ru-RU" sz="6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Поток.Диджитал •&gt;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1167746721735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9701046627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105066,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г. </a:t>
                      </a:r>
                      <a:r>
                        <a:rPr b="0" lang="ru-RU" sz="600" spc="-1" strike="noStrike">
                          <a:solidFill>
                            <a:srgbClr val="404040"/>
                          </a:solidFill>
                          <a:latin typeface="Times New Roman"/>
                        </a:rPr>
                        <a:t>Москва, ул Ольховская, д. </a:t>
                      </a:r>
                      <a:r>
                        <a:rPr b="0" lang="ru-RU" sz="600" spc="-1" strike="noStrike">
                          <a:solidFill>
                            <a:srgbClr val="6d3c00"/>
                          </a:solidFill>
                          <a:latin typeface="Times New Roman"/>
                        </a:rPr>
                        <a:t>4,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корп </a:t>
                      </a: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1, </a:t>
                      </a: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оф. </a:t>
                      </a: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128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potok. digital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18000"/>
                        </a:lnSpc>
                      </a:pPr>
                      <a:r>
                        <a:rPr b="0" lang="ru-RU" sz="600" spc="-1" strike="noStrike">
                          <a:solidFill>
                            <a:srgbClr val="72726d"/>
                          </a:solidFill>
                          <a:latin typeface="Times New Roman"/>
                        </a:rPr>
                        <a:t>8-916-854-10-96, 8-929</a:t>
                      </a:r>
                      <a:r>
                        <a:rPr b="0" lang="ru-RU" sz="600" spc="-1" strike="noStrike">
                          <a:solidFill>
                            <a:srgbClr val="5f5c5a"/>
                          </a:solidFill>
                          <a:latin typeface="Times New Roman"/>
                        </a:rPr>
                        <a:t>911-93-05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ok@potok. </a:t>
                      </a:r>
                      <a:r>
                        <a:rPr b="0" lang="ru-RU" sz="6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digital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sp>
        <p:nvSpPr>
          <p:cNvPr id="287" name="CustomShape 1"/>
          <p:cNvSpPr/>
          <p:nvPr/>
        </p:nvSpPr>
        <p:spPr>
          <a:xfrm>
            <a:off x="11332440" y="45720"/>
            <a:ext cx="36540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33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88" name="CustomShape 2"/>
          <p:cNvSpPr/>
          <p:nvPr/>
        </p:nvSpPr>
        <p:spPr>
          <a:xfrm>
            <a:off x="1496520" y="893160"/>
            <a:ext cx="9177120" cy="667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89" name="CustomShape 3"/>
          <p:cNvSpPr/>
          <p:nvPr/>
        </p:nvSpPr>
        <p:spPr>
          <a:xfrm>
            <a:off x="4239720" y="1774080"/>
            <a:ext cx="3227400" cy="209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1600" spc="-1" strike="noStrike">
                <a:latin typeface="Calibri"/>
              </a:rPr>
              <a:t>3.4. Утилитарные цифровые права</a:t>
            </a:r>
            <a:endParaRPr b="0" lang="ru-RU" sz="1600" spc="-1" strike="noStrike">
              <a:latin typeface="Arial"/>
            </a:endParaRPr>
          </a:p>
        </p:txBody>
      </p:sp>
      <p:graphicFrame>
        <p:nvGraphicFramePr>
          <p:cNvPr id="290" name="Table 4"/>
          <p:cNvGraphicFramePr/>
          <p:nvPr/>
        </p:nvGraphicFramePr>
        <p:xfrm>
          <a:off x="2288880" y="2081880"/>
          <a:ext cx="7613640" cy="2694240"/>
        </p:xfrm>
        <a:graphic>
          <a:graphicData uri="http://schemas.openxmlformats.org/drawingml/2006/table">
            <a:tbl>
              <a:tblPr/>
              <a:tblGrid>
                <a:gridCol w="405360"/>
                <a:gridCol w="2593800"/>
                <a:gridCol w="1148760"/>
                <a:gridCol w="1152000"/>
                <a:gridCol w="2313720"/>
              </a:tblGrid>
              <a:tr h="88992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6000"/>
                        </a:lnSpc>
                      </a:pP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№ </a:t>
                      </a:r>
                      <a:r>
                        <a:rPr b="0" lang="ru-RU" sz="1100" spc="-1" strike="noStrike">
                          <a:solidFill>
                            <a:srgbClr val="818181"/>
                          </a:solidFill>
                          <a:latin typeface="Arial"/>
                        </a:rPr>
                        <a:t>п/п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6000"/>
                        </a:lnSpc>
                      </a:pPr>
                      <a:r>
                        <a:rPr b="0" lang="ru-RU" sz="1100" spc="-1" strike="noStrike">
                          <a:solidFill>
                            <a:srgbClr val="5f5c5a"/>
                          </a:solidFill>
                          <a:latin typeface="Arial"/>
                        </a:rPr>
                        <a:t>Уникальное условное обозначение'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6000"/>
                        </a:lnSpc>
                      </a:pP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Дата приобретения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9000"/>
                        </a:lnSpc>
                      </a:pPr>
                      <a:r>
                        <a:rPr b="0" lang="ru-RU" sz="11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Объем инвес</a:t>
                      </a:r>
                      <a:r>
                        <a:rPr b="0" lang="ru-RU" sz="1100" spc="-1" strike="noStrike" baseline="30000">
                          <a:solidFill>
                            <a:srgbClr val="404040"/>
                          </a:solidFill>
                          <a:latin typeface="Arial"/>
                        </a:rPr>
                        <a:t>_</a:t>
                      </a:r>
                      <a:r>
                        <a:rPr b="0" lang="ru-RU" sz="11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иций </a:t>
                      </a:r>
                      <a:r>
                        <a:rPr b="0" lang="ru-RU" sz="1100" spc="-1" strike="noStrike">
                          <a:solidFill>
                            <a:srgbClr val="72726d"/>
                          </a:solidFill>
                          <a:latin typeface="Arial"/>
                        </a:rPr>
                        <a:t>(руь_)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marL="65520" indent="177840">
                        <a:lnSpc>
                          <a:spcPct val="106000"/>
                        </a:lnSpc>
                      </a:pPr>
                      <a:r>
                        <a:rPr b="0" lang="ru-RU" sz="11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Сведения об операторе инвес</a:t>
                      </a:r>
                      <a:r>
                        <a:rPr b="0" lang="ru-RU" sz="1100" spc="-1" strike="noStrike" baseline="30000">
                          <a:solidFill>
                            <a:srgbClr val="404040"/>
                          </a:solidFill>
                          <a:latin typeface="Arial"/>
                        </a:rPr>
                        <a:t>_</a:t>
                      </a:r>
                      <a:r>
                        <a:rPr b="0" lang="ru-RU" sz="11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иционьой платформ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368640"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3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4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marL="1068840">
                        <a:lnSpc>
                          <a:spcPct val="100000"/>
                        </a:lnSpc>
                      </a:pPr>
                      <a:r>
                        <a:rPr b="0" lang="ru-RU" sz="600" spc="-1" strike="noStrike">
                          <a:latin typeface="Times New Roman"/>
                        </a:rPr>
                        <a:t>г</a:t>
                      </a:r>
                      <a:endParaRPr b="0" lang="ru-RU" sz="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713160"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100" spc="-1" strike="noStrike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1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Заём </a:t>
                      </a: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№3041814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100" spc="-1" strike="noStrike">
                          <a:solidFill>
                            <a:srgbClr val="2b1c32"/>
                          </a:solidFill>
                          <a:latin typeface="Arial"/>
                        </a:rPr>
                        <a:t>25</a:t>
                      </a: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.08.2020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100 000,00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11000"/>
                        </a:lnSpc>
                      </a:pP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ООО </a:t>
                      </a:r>
                      <a:r>
                        <a:rPr b="0" lang="ru-RU" sz="1100" spc="-1" strike="noStrike">
                          <a:solidFill>
                            <a:srgbClr val="5f5c5a"/>
                          </a:solidFill>
                          <a:latin typeface="Arial"/>
                        </a:rPr>
                        <a:t>а Г </a:t>
                      </a: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отоасДиджитал» ИНН: 9701046627, ОГРН </a:t>
                      </a:r>
                      <a:r>
                        <a:rPr b="0" lang="ru-RU" sz="1100" spc="-1" strike="noStrike">
                          <a:solidFill>
                            <a:srgbClr val="5f5c5a"/>
                          </a:solidFill>
                          <a:latin typeface="Arial"/>
                        </a:rPr>
                        <a:t>11</a:t>
                      </a: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6774672173Е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722520"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100" spc="-1" strike="noStrike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1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Заём № 3044635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03.09.2020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b="0" lang="ru-RU" sz="1100" spc="-1" strike="noStrike">
                          <a:solidFill>
                            <a:srgbClr val="404040"/>
                          </a:solidFill>
                          <a:latin typeface="Arial"/>
                        </a:rPr>
                        <a:t>125 000,00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11000"/>
                        </a:lnSpc>
                      </a:pP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ООО </a:t>
                      </a:r>
                      <a:r>
                        <a:rPr b="0" lang="ru-RU" sz="1100" spc="-1" strike="noStrike">
                          <a:solidFill>
                            <a:srgbClr val="5f5c5a"/>
                          </a:solidFill>
                          <a:latin typeface="Arial"/>
                        </a:rPr>
                        <a:t>а Г </a:t>
                      </a: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отокДиджиталр ИНН: 9701046627, ОГРН: </a:t>
                      </a:r>
                      <a:r>
                        <a:rPr b="0" lang="ru-RU" sz="1100" spc="-1" strike="noStrike">
                          <a:solidFill>
                            <a:srgbClr val="5f5c5a"/>
                          </a:solidFill>
                          <a:latin typeface="Arial"/>
                        </a:rPr>
                        <a:t>11</a:t>
                      </a:r>
                      <a:r>
                        <a:rPr b="0" lang="ru-RU" sz="1100" spc="-1" strike="noStrike">
                          <a:solidFill>
                            <a:srgbClr val="4e4247"/>
                          </a:solidFill>
                          <a:latin typeface="Arial"/>
                        </a:rPr>
                        <a:t>6774672173Е</a:t>
                      </a:r>
                      <a:endParaRPr b="0" lang="ru-RU" sz="11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91" name="CustomShape 5"/>
          <p:cNvSpPr/>
          <p:nvPr/>
        </p:nvSpPr>
        <p:spPr>
          <a:xfrm>
            <a:off x="530280" y="5449680"/>
            <a:ext cx="8058600" cy="194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4472c4"/>
                </a:solidFill>
                <a:latin typeface="Calibri"/>
              </a:rPr>
              <a:t>&lt;1&gt; Указывается уникальное условное обозначение, идентифицирующее утилитарное цифровое право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292" name="CustomShape 6"/>
          <p:cNvSpPr/>
          <p:nvPr/>
        </p:nvSpPr>
        <p:spPr>
          <a:xfrm>
            <a:off x="530280" y="5879520"/>
            <a:ext cx="10804680" cy="40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400" spc="-1" strike="noStrike">
                <a:solidFill>
                  <a:srgbClr val="4472c4"/>
                </a:solidFill>
                <a:latin typeface="Calibri"/>
              </a:rPr>
              <a:t>&lt;2&gt; Указываются наименование оператора инвестиционной платформы, его идентификационный номер налогоплательщика и основной государственный регистрационный номер</a:t>
            </a:r>
            <a:endParaRPr b="0" lang="ru-RU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CustomShape 1"/>
          <p:cNvSpPr/>
          <p:nvPr/>
        </p:nvSpPr>
        <p:spPr>
          <a:xfrm>
            <a:off x="11332440" y="45720"/>
            <a:ext cx="37152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34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94" name="CustomShape 2"/>
          <p:cNvSpPr/>
          <p:nvPr/>
        </p:nvSpPr>
        <p:spPr>
          <a:xfrm>
            <a:off x="838080" y="893160"/>
            <a:ext cx="10512360" cy="1032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Федеральный закон от 31 июля 2020 г. № 259-ФЗ "О цифровых финансовых активах, цифровой валюте и о внесении изменений в отдельные законодательные акты Российской Федерации"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295" name="CustomShape 3"/>
          <p:cNvSpPr/>
          <p:nvPr/>
        </p:nvSpPr>
        <p:spPr>
          <a:xfrm>
            <a:off x="883800" y="2505600"/>
            <a:ext cx="1892520" cy="24336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Цифровая валюта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296" name="CustomShape 4"/>
          <p:cNvSpPr/>
          <p:nvPr/>
        </p:nvSpPr>
        <p:spPr>
          <a:xfrm>
            <a:off x="631080" y="3169800"/>
            <a:ext cx="10725480" cy="3117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marL="307080" indent="-342720">
              <a:lnSpc>
                <a:spcPct val="95000"/>
              </a:lnSpc>
            </a:pPr>
            <a:r>
              <a:rPr b="0" lang="ru-RU" sz="1600" spc="-1" strike="noStrike">
                <a:solidFill>
                  <a:srgbClr val="4472c4"/>
                </a:solidFill>
                <a:latin typeface="Times New Roman"/>
              </a:rPr>
              <a:t>о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</a:t>
            </a:r>
            <a:endParaRPr b="0" lang="ru-RU" sz="1900" spc="-1" strike="noStrike">
              <a:latin typeface="Arial"/>
            </a:endParaRPr>
          </a:p>
          <a:p>
            <a:pPr marL="307080" indent="457200">
              <a:lnSpc>
                <a:spcPct val="62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□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в качестве средства платежа, не являющегося</a:t>
            </a:r>
            <a:endParaRPr b="0" lang="ru-RU" sz="1900" spc="-1" strike="noStrike">
              <a:latin typeface="Arial"/>
            </a:endParaRPr>
          </a:p>
          <a:p>
            <a:pPr marL="878400">
              <a:lnSpc>
                <a:spcPct val="62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денежной единицей Российской Федерации,</a:t>
            </a:r>
            <a:endParaRPr b="0" lang="ru-RU" sz="1900" spc="-1" strike="noStrike">
              <a:latin typeface="Arial"/>
            </a:endParaRPr>
          </a:p>
          <a:p>
            <a:pPr marL="878400">
              <a:lnSpc>
                <a:spcPct val="62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денежной единицей иностранного государства и (или)</a:t>
            </a:r>
            <a:endParaRPr b="0" lang="ru-RU" sz="1900" spc="-1" strike="noStrike">
              <a:latin typeface="Arial"/>
            </a:endParaRPr>
          </a:p>
          <a:p>
            <a:pPr marL="878400">
              <a:lnSpc>
                <a:spcPct val="62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&gt;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международной денежной или расчетной единицей,</a:t>
            </a:r>
            <a:endParaRPr b="0" lang="ru-RU" sz="1900" spc="-1" strike="noStrike">
              <a:latin typeface="Arial"/>
            </a:endParaRPr>
          </a:p>
          <a:p>
            <a:pPr marL="878400" indent="457200">
              <a:lnSpc>
                <a:spcPct val="62000"/>
              </a:lnSpc>
            </a:pPr>
            <a:r>
              <a:rPr b="0" lang="ru-RU" sz="2900" spc="-1" strike="noStrike">
                <a:solidFill>
                  <a:srgbClr val="4472c4"/>
                </a:solidFill>
                <a:latin typeface="Calibri"/>
              </a:rPr>
              <a:t>□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и (или) в качестве инвестиций</a:t>
            </a:r>
            <a:endParaRPr b="0" lang="ru-RU" sz="1900" spc="-1" strike="noStrike">
              <a:latin typeface="Arial"/>
            </a:endParaRPr>
          </a:p>
          <a:p>
            <a:pPr marL="307080" indent="-342720">
              <a:lnSpc>
                <a:spcPct val="97000"/>
              </a:lnSpc>
            </a:pPr>
            <a:r>
              <a:rPr b="0" lang="ru-RU" sz="1600" spc="-1" strike="noStrike">
                <a:solidFill>
                  <a:srgbClr val="4472c4"/>
                </a:solidFill>
                <a:latin typeface="Times New Roman"/>
              </a:rPr>
              <a:t>о 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b="0" lang="ru-RU" sz="1800" spc="-1" strike="noStrike">
                <a:solidFill>
                  <a:srgbClr val="8faadc"/>
                </a:solidFill>
                <a:latin typeface="Calibri"/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sp>
        <p:nvSpPr>
          <p:cNvPr id="298" name="CustomShape 1"/>
          <p:cNvSpPr/>
          <p:nvPr/>
        </p:nvSpPr>
        <p:spPr>
          <a:xfrm>
            <a:off x="11332440" y="45720"/>
            <a:ext cx="36252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35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299" name="CustomShape 2"/>
          <p:cNvSpPr/>
          <p:nvPr/>
        </p:nvSpPr>
        <p:spPr>
          <a:xfrm>
            <a:off x="1496520" y="893160"/>
            <a:ext cx="9177120" cy="667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00" name="CustomShape 3"/>
          <p:cNvSpPr/>
          <p:nvPr/>
        </p:nvSpPr>
        <p:spPr>
          <a:xfrm>
            <a:off x="4260960" y="1859400"/>
            <a:ext cx="2916720" cy="282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latin typeface="Calibri"/>
              </a:rPr>
              <a:t>3.5. Цифровая валюта</a:t>
            </a:r>
            <a:endParaRPr b="0" lang="ru-RU" sz="2400" spc="-1" strike="noStrike">
              <a:latin typeface="Arial"/>
            </a:endParaRPr>
          </a:p>
        </p:txBody>
      </p:sp>
      <p:graphicFrame>
        <p:nvGraphicFramePr>
          <p:cNvPr id="301" name="Table 4"/>
          <p:cNvGraphicFramePr/>
          <p:nvPr/>
        </p:nvGraphicFramePr>
        <p:xfrm>
          <a:off x="618840" y="2286000"/>
          <a:ext cx="10850400" cy="2572200"/>
        </p:xfrm>
        <a:graphic>
          <a:graphicData uri="http://schemas.openxmlformats.org/drawingml/2006/table">
            <a:tbl>
              <a:tblPr/>
              <a:tblGrid>
                <a:gridCol w="591120"/>
                <a:gridCol w="5324760"/>
                <a:gridCol w="2456640"/>
                <a:gridCol w="2477880"/>
              </a:tblGrid>
              <a:tr h="102384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77000"/>
                        </a:lnSpc>
                      </a:pPr>
                      <a:r>
                        <a:rPr b="1" lang="ru-RU" sz="2000" spc="-1" strike="noStrike">
                          <a:solidFill>
                            <a:srgbClr val="4e4247"/>
                          </a:solidFill>
                          <a:latin typeface="Calibri"/>
                        </a:rPr>
                        <a:t>№ </a:t>
                      </a:r>
                      <a:r>
                        <a:rPr b="1" lang="ru-RU" sz="2000" spc="-1" strike="noStrike">
                          <a:solidFill>
                            <a:srgbClr val="818181"/>
                          </a:solidFill>
                          <a:latin typeface="Calibri"/>
                        </a:rPr>
                        <a:t>п/п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82000"/>
                        </a:lnSpc>
                      </a:pPr>
                      <a:r>
                        <a:rPr b="0" lang="ru-RU" sz="1900" spc="-1" strike="noStrike">
                          <a:solidFill>
                            <a:srgbClr val="404040"/>
                          </a:solidFill>
                          <a:latin typeface="Calibri"/>
                        </a:rPr>
                        <a:t>Наименование </a:t>
                      </a:r>
                      <a:r>
                        <a:rPr b="0" lang="ru-RU" sz="1900" spc="-1" strike="noStrike">
                          <a:solidFill>
                            <a:srgbClr val="5f5c5a"/>
                          </a:solidFill>
                          <a:latin typeface="Calibri"/>
                        </a:rPr>
                        <a:t>цифровой </a:t>
                      </a:r>
                      <a:r>
                        <a:rPr b="0" lang="ru-RU" sz="1900" spc="-1" strike="noStrike">
                          <a:solidFill>
                            <a:srgbClr val="404040"/>
                          </a:solidFill>
                          <a:latin typeface="Calibri"/>
                        </a:rPr>
                        <a:t>валюты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rgbClr val="2b1c32"/>
                          </a:solidFill>
                          <a:latin typeface="Calibri"/>
                        </a:rPr>
                        <a:t>Дата </a:t>
                      </a:r>
                      <a:r>
                        <a:rPr b="0" lang="ru-RU" sz="1900" spc="-1" strike="noStrike">
                          <a:solidFill>
                            <a:srgbClr val="404040"/>
                          </a:solidFill>
                          <a:latin typeface="Calibri"/>
                        </a:rPr>
                        <a:t>приобретения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rgbClr val="404040"/>
                          </a:solidFill>
                          <a:latin typeface="Calibri"/>
                        </a:rPr>
                        <a:t>Общее количество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52092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72726d"/>
                          </a:solidFill>
                          <a:latin typeface="Calibri"/>
                        </a:rPr>
                        <a:t>1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rgbClr val="271119"/>
                          </a:solidFill>
                          <a:latin typeface="Times New Roman"/>
                        </a:rPr>
                        <a:t>2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4e4247"/>
                          </a:solidFill>
                          <a:latin typeface="Calibri"/>
                        </a:rPr>
                        <a:t>3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404040"/>
                          </a:solidFill>
                          <a:latin typeface="Calibri"/>
                        </a:rPr>
                        <a:t>4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50868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72726d"/>
                          </a:solidFill>
                          <a:latin typeface="Calibri"/>
                        </a:rPr>
                        <a:t>1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4e4247"/>
                          </a:solidFill>
                          <a:latin typeface="Calibri"/>
                        </a:rPr>
                        <a:t>Bitcoin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72726d"/>
                          </a:solidFill>
                          <a:latin typeface="Calibri"/>
                        </a:rPr>
                        <a:t>13.06.2020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5f5c5a"/>
                          </a:solidFill>
                          <a:latin typeface="Calibri"/>
                        </a:rPr>
                        <a:t>0,01156018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518760"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rgbClr val="2b1c32"/>
                          </a:solidFill>
                          <a:latin typeface="Times New Roman"/>
                        </a:rPr>
                        <a:t>2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Etherewn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4e4247"/>
                          </a:solidFill>
                          <a:latin typeface="Calibri"/>
                        </a:rPr>
                        <a:t>30.03 2020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rgbClr val="4e4247"/>
                          </a:solidFill>
                          <a:latin typeface="Times New Roman"/>
                        </a:rPr>
                        <a:t>1.52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pic>
        <p:nvPicPr>
          <p:cNvPr id="303" name="" descr=""/>
          <p:cNvPicPr/>
          <p:nvPr/>
        </p:nvPicPr>
        <p:blipFill>
          <a:blip r:embed="rId2"/>
          <a:stretch/>
        </p:blipFill>
        <p:spPr>
          <a:xfrm>
            <a:off x="2350080" y="4017240"/>
            <a:ext cx="450720" cy="450720"/>
          </a:xfrm>
          <a:prstGeom prst="rect">
            <a:avLst/>
          </a:prstGeom>
          <a:ln>
            <a:noFill/>
          </a:ln>
        </p:spPr>
      </p:pic>
      <p:sp>
        <p:nvSpPr>
          <p:cNvPr id="304" name="CustomShape 1"/>
          <p:cNvSpPr/>
          <p:nvPr/>
        </p:nvSpPr>
        <p:spPr>
          <a:xfrm>
            <a:off x="11332440" y="60840"/>
            <a:ext cx="371520" cy="267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36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05" name="CustomShape 2"/>
          <p:cNvSpPr/>
          <p:nvPr/>
        </p:nvSpPr>
        <p:spPr>
          <a:xfrm>
            <a:off x="1426320" y="920520"/>
            <a:ext cx="935388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4. Сведения о счетах в банках и иных кредитных организациях</a:t>
            </a:r>
            <a:endParaRPr b="0" lang="ru-RU" sz="2400" spc="-1" strike="noStrike">
              <a:latin typeface="Arial"/>
            </a:endParaRPr>
          </a:p>
        </p:txBody>
      </p:sp>
      <p:graphicFrame>
        <p:nvGraphicFramePr>
          <p:cNvPr id="306" name="Table 3"/>
          <p:cNvGraphicFramePr/>
          <p:nvPr/>
        </p:nvGraphicFramePr>
        <p:xfrm>
          <a:off x="2206800" y="1396080"/>
          <a:ext cx="7619760" cy="1096920"/>
        </p:xfrm>
        <a:graphic>
          <a:graphicData uri="http://schemas.openxmlformats.org/drawingml/2006/table">
            <a:tbl>
              <a:tblPr/>
              <a:tblGrid>
                <a:gridCol w="451080"/>
                <a:gridCol w="1816560"/>
                <a:gridCol w="1267920"/>
                <a:gridCol w="1143000"/>
                <a:gridCol w="1143000"/>
                <a:gridCol w="1798200"/>
              </a:tblGrid>
              <a:tr h="109728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0f175f"/>
                          </a:solidFill>
                          <a:latin typeface="Tahoma"/>
                        </a:rPr>
                        <a:t>N </a:t>
                      </a:r>
                      <a:r>
                        <a:rPr b="0" lang="ru-RU" sz="1200" spc="-1" strike="noStrike">
                          <a:solidFill>
                            <a:srgbClr val="4e4247"/>
                          </a:solidFill>
                          <a:latin typeface="Tahoma"/>
                        </a:rPr>
                        <a:t>п/ п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Наименование </a:t>
                      </a:r>
                      <a:r>
                        <a:rPr b="0" lang="ru-RU" sz="1200" spc="-1" strike="noStrike">
                          <a:solidFill>
                            <a:srgbClr val="0c4180"/>
                          </a:solidFill>
                          <a:latin typeface="Tahoma"/>
                        </a:rPr>
                        <a:t>и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адрес банка или иной кредитной организации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Вид </a:t>
                      </a:r>
                      <a:r>
                        <a:rPr b="0" lang="ru-RU" sz="1200" spc="-1" strike="noStrike">
                          <a:solidFill>
                            <a:srgbClr val="38030d"/>
                          </a:solidFill>
                          <a:latin typeface="Tahoma"/>
                        </a:rPr>
                        <a:t>и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валюта счета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404040"/>
                          </a:solidFill>
                          <a:latin typeface="Tahoma"/>
                        </a:rPr>
                        <a:t>Дата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открытия </a:t>
                      </a:r>
                      <a:r>
                        <a:rPr b="0" lang="ru-RU" sz="1200" spc="-1" strike="noStrike">
                          <a:solidFill>
                            <a:srgbClr val="404040"/>
                          </a:solidFill>
                          <a:latin typeface="Tahoma"/>
                        </a:rPr>
                        <a:t>счета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30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Остаток на счете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&lt;2&gt; </a:t>
                      </a:r>
                      <a:r>
                        <a:rPr b="0" lang="ru-RU" sz="1200" spc="-1" strike="noStrike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Сумма поступивших на счет денежных средств </a:t>
                      </a:r>
                      <a:r>
                        <a:rPr b="0" i="1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&lt;Ъ&gt;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(руб.)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07" name="CustomShape 4"/>
          <p:cNvSpPr/>
          <p:nvPr/>
        </p:nvSpPr>
        <p:spPr>
          <a:xfrm>
            <a:off x="356760" y="2743200"/>
            <a:ext cx="1085652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08" name="CustomShape 5"/>
          <p:cNvSpPr/>
          <p:nvPr/>
        </p:nvSpPr>
        <p:spPr>
          <a:xfrm>
            <a:off x="432720" y="3785760"/>
            <a:ext cx="1977840" cy="23112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Счета в кредитных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09" name="CustomShape 6"/>
          <p:cNvSpPr/>
          <p:nvPr/>
        </p:nvSpPr>
        <p:spPr>
          <a:xfrm>
            <a:off x="685800" y="4056840"/>
            <a:ext cx="1471680" cy="19476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организациях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10" name="CustomShape 7"/>
          <p:cNvSpPr/>
          <p:nvPr/>
        </p:nvSpPr>
        <p:spPr>
          <a:xfrm>
            <a:off x="3133440" y="3636360"/>
            <a:ext cx="2456280" cy="770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Кредитная организация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6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Банк России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6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ФНС России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11" name="CustomShape 8"/>
          <p:cNvSpPr/>
          <p:nvPr/>
        </p:nvSpPr>
        <p:spPr>
          <a:xfrm>
            <a:off x="356760" y="4727520"/>
            <a:ext cx="10960200" cy="585000"/>
          </a:xfrm>
          <a:prstGeom prst="rect">
            <a:avLst/>
          </a:prstGeom>
          <a:solidFill>
            <a:srgbClr val="e2f0d9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marL="2745360">
              <a:lnSpc>
                <a:spcPct val="97000"/>
              </a:lnSpc>
            </a:pPr>
            <a:r>
              <a:rPr b="1" lang="ru-RU" sz="1400" spc="-1" strike="noStrike">
                <a:solidFill>
                  <a:srgbClr val="2e75b6"/>
                </a:solidFill>
                <a:latin typeface="Calibri"/>
              </a:rPr>
              <a:t>Счета по вкладу, в том числе по вкладам с наименованием «Классический», «Выгодный», «Комфортный» и др., как правило, являются счетами по вкладу (депозиту) и подлежат отражению в данном разделе как «Депозитный»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312" name="CustomShape 9"/>
          <p:cNvSpPr/>
          <p:nvPr/>
        </p:nvSpPr>
        <p:spPr>
          <a:xfrm>
            <a:off x="356760" y="5312520"/>
            <a:ext cx="10960200" cy="110916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Банком России издано </a:t>
            </a: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Указание от 27 мая 2021 г. № 5798-У</a:t>
            </a: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sp>
        <p:nvSpPr>
          <p:cNvPr id="314" name="CustomShape 1"/>
          <p:cNvSpPr/>
          <p:nvPr/>
        </p:nvSpPr>
        <p:spPr>
          <a:xfrm>
            <a:off x="11332440" y="60840"/>
            <a:ext cx="368280" cy="267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37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15" name="CustomShape 2"/>
          <p:cNvSpPr/>
          <p:nvPr/>
        </p:nvSpPr>
        <p:spPr>
          <a:xfrm>
            <a:off x="1426320" y="920520"/>
            <a:ext cx="935388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4. Сведения о счетах в банках и иных кредитных организациях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16" name="CustomShape 3"/>
          <p:cNvSpPr/>
          <p:nvPr/>
        </p:nvSpPr>
        <p:spPr>
          <a:xfrm>
            <a:off x="423720" y="1883520"/>
            <a:ext cx="10872000" cy="2087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1191"/>
              </a:spcAft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400"/>
              </a:spcAft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Формой справки не предусмотрено предоставление в обязательном порядке договора об открытии счета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Получение сведений от кредитной организации в рамках Указания Банка России № 5798-У с использованием средств дистанционного обслуживания клиента предусмотрено данным Указанием, а не Методическими рекомендациями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17" name="CustomShape 4"/>
          <p:cNvSpPr/>
          <p:nvPr/>
        </p:nvSpPr>
        <p:spPr>
          <a:xfrm>
            <a:off x="432720" y="4325040"/>
            <a:ext cx="11182680" cy="77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18" name="CustomShape 5"/>
          <p:cNvSpPr/>
          <p:nvPr/>
        </p:nvSpPr>
        <p:spPr>
          <a:xfrm>
            <a:off x="432720" y="5394960"/>
            <a:ext cx="8698680" cy="243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В случае наличия жалоб / проблем целесообразно письменно обращаться в Банк России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sp>
        <p:nvSpPr>
          <p:cNvPr id="320" name="CustomShape 1"/>
          <p:cNvSpPr/>
          <p:nvPr/>
        </p:nvSpPr>
        <p:spPr>
          <a:xfrm>
            <a:off x="11332440" y="60840"/>
            <a:ext cx="368280" cy="267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38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21" name="CustomShape 2"/>
          <p:cNvSpPr/>
          <p:nvPr/>
        </p:nvSpPr>
        <p:spPr>
          <a:xfrm>
            <a:off x="1426320" y="920520"/>
            <a:ext cx="935388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4. Сведения о счетах в банках и иных кредитных организациях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22" name="CustomShape 3"/>
          <p:cNvSpPr/>
          <p:nvPr/>
        </p:nvSpPr>
        <p:spPr>
          <a:xfrm>
            <a:off x="463320" y="1874520"/>
            <a:ext cx="11106720" cy="511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В рамках антикоррупционной проверки ФНС России вправе отказать в предоставлении информации о счетах, так как это не предусмотрено Законом Российской Федерации № 943-1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23" name="CustomShape 4"/>
          <p:cNvSpPr/>
          <p:nvPr/>
        </p:nvSpPr>
        <p:spPr>
          <a:xfrm>
            <a:off x="457200" y="2749320"/>
            <a:ext cx="10987560" cy="511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Если при получении информации от кредитной организации выявились «новые» счета, то служащий (работник) может приложить пояснения к справке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24" name="CustomShape 5"/>
          <p:cNvSpPr/>
          <p:nvPr/>
        </p:nvSpPr>
        <p:spPr>
          <a:xfrm>
            <a:off x="460080" y="3684960"/>
            <a:ext cx="11249640" cy="785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Графа "Сумма поступивших на счет денежных средств" заполняется только в случае, если общая сумма денежных поступлений на отдельный счет за отчетный период превышает общий доход служащего (работника) и его супруги (супруга) за отчетный период и два предшествующих ему года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25" name="CustomShape 6"/>
          <p:cNvSpPr/>
          <p:nvPr/>
        </p:nvSpPr>
        <p:spPr>
          <a:xfrm>
            <a:off x="457200" y="4892040"/>
            <a:ext cx="7945920" cy="237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Отражению подлежат счета в банках и иных кредитных организациях, а не карты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26" name="CustomShape 7"/>
          <p:cNvSpPr/>
          <p:nvPr/>
        </p:nvSpPr>
        <p:spPr>
          <a:xfrm>
            <a:off x="463320" y="5477400"/>
            <a:ext cx="7467120" cy="237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Номинальный счет подлежит отражению, а ссудный счет и счет брокера нет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pic>
        <p:nvPicPr>
          <p:cNvPr id="328" name="" descr=""/>
          <p:cNvPicPr/>
          <p:nvPr/>
        </p:nvPicPr>
        <p:blipFill>
          <a:blip r:embed="rId2"/>
          <a:stretch/>
        </p:blipFill>
        <p:spPr>
          <a:xfrm>
            <a:off x="2404800" y="3175920"/>
            <a:ext cx="462960" cy="898920"/>
          </a:xfrm>
          <a:prstGeom prst="rect">
            <a:avLst/>
          </a:prstGeom>
          <a:ln>
            <a:noFill/>
          </a:ln>
        </p:spPr>
      </p:pic>
      <p:sp>
        <p:nvSpPr>
          <p:cNvPr id="329" name="CustomShape 1"/>
          <p:cNvSpPr/>
          <p:nvPr/>
        </p:nvSpPr>
        <p:spPr>
          <a:xfrm>
            <a:off x="11332440" y="48600"/>
            <a:ext cx="36828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39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30" name="CustomShape 2"/>
          <p:cNvSpPr/>
          <p:nvPr/>
        </p:nvSpPr>
        <p:spPr>
          <a:xfrm>
            <a:off x="3578400" y="893160"/>
            <a:ext cx="503784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5. Сведения о ценных бумагах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31" name="CustomShape 3"/>
          <p:cNvSpPr/>
          <p:nvPr/>
        </p:nvSpPr>
        <p:spPr>
          <a:xfrm>
            <a:off x="417600" y="1673280"/>
            <a:ext cx="1096344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32" name="CustomShape 4"/>
          <p:cNvSpPr/>
          <p:nvPr/>
        </p:nvSpPr>
        <p:spPr>
          <a:xfrm>
            <a:off x="426600" y="2603160"/>
            <a:ext cx="905508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Ценные бумаги, переданные в доверительное управление, также подлежат отражению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33" name="CustomShape 5"/>
          <p:cNvSpPr/>
          <p:nvPr/>
        </p:nvSpPr>
        <p:spPr>
          <a:xfrm>
            <a:off x="569880" y="3383280"/>
            <a:ext cx="1834560" cy="47808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79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Ценные бумаги и участие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34" name="CustomShape 6"/>
          <p:cNvSpPr/>
          <p:nvPr/>
        </p:nvSpPr>
        <p:spPr>
          <a:xfrm>
            <a:off x="3209400" y="3243240"/>
            <a:ext cx="8439480" cy="813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ЕГРЮЛ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35" name="CustomShape 7"/>
          <p:cNvSpPr/>
          <p:nvPr/>
        </p:nvSpPr>
        <p:spPr>
          <a:xfrm>
            <a:off x="435960" y="4538520"/>
            <a:ext cx="875952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Императивного запрета на приобретения служащим (работником) ценных бумаг нет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36" name="CustomShape 8"/>
          <p:cNvSpPr/>
          <p:nvPr/>
        </p:nvSpPr>
        <p:spPr>
          <a:xfrm>
            <a:off x="3191400" y="5193720"/>
            <a:ext cx="8277840" cy="1450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981"/>
              </a:spcAft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отсутствие конфликта интересов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981"/>
              </a:spcAft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отсутствие факта управления организацией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учет (при необходимости) запрета на иностранные финансовые инструменты: </a:t>
            </a:r>
            <a:r>
              <a:rPr b="1" lang="ru-RU" sz="1900" spc="-1" strike="noStrike">
                <a:solidFill>
                  <a:srgbClr val="c00000"/>
                </a:solidFill>
                <a:latin typeface="Calibri"/>
              </a:rPr>
              <a:t>особое внимание на ПИФы и их состав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2"/>
          <a:stretch/>
        </p:blipFill>
        <p:spPr>
          <a:xfrm>
            <a:off x="4123800" y="3471840"/>
            <a:ext cx="1078560" cy="996480"/>
          </a:xfrm>
          <a:prstGeom prst="rect">
            <a:avLst/>
          </a:prstGeom>
          <a:ln>
            <a:noFill/>
          </a:ln>
        </p:spPr>
      </p:pic>
      <p:pic>
        <p:nvPicPr>
          <p:cNvPr id="72" name="" descr=""/>
          <p:cNvPicPr/>
          <p:nvPr/>
        </p:nvPicPr>
        <p:blipFill>
          <a:blip r:embed="rId3"/>
          <a:stretch/>
        </p:blipFill>
        <p:spPr>
          <a:xfrm>
            <a:off x="5837040" y="1667160"/>
            <a:ext cx="551160" cy="4678200"/>
          </a:xfrm>
          <a:prstGeom prst="rect">
            <a:avLst/>
          </a:prstGeom>
          <a:ln>
            <a:noFill/>
          </a:ln>
        </p:spPr>
      </p:pic>
      <p:pic>
        <p:nvPicPr>
          <p:cNvPr id="73" name="" descr=""/>
          <p:cNvPicPr/>
          <p:nvPr/>
        </p:nvPicPr>
        <p:blipFill>
          <a:blip r:embed="rId4"/>
          <a:stretch/>
        </p:blipFill>
        <p:spPr>
          <a:xfrm>
            <a:off x="6699600" y="2039040"/>
            <a:ext cx="880560" cy="883440"/>
          </a:xfrm>
          <a:prstGeom prst="rect">
            <a:avLst/>
          </a:prstGeom>
          <a:ln>
            <a:noFill/>
          </a:ln>
        </p:spPr>
      </p:pic>
      <p:pic>
        <p:nvPicPr>
          <p:cNvPr id="74" name="" descr=""/>
          <p:cNvPicPr/>
          <p:nvPr/>
        </p:nvPicPr>
        <p:blipFill>
          <a:blip r:embed="rId5"/>
          <a:stretch/>
        </p:blipFill>
        <p:spPr>
          <a:xfrm>
            <a:off x="6598800" y="4980600"/>
            <a:ext cx="1078560" cy="1081800"/>
          </a:xfrm>
          <a:prstGeom prst="rect">
            <a:avLst/>
          </a:prstGeom>
          <a:ln>
            <a:noFill/>
          </a:ln>
        </p:spPr>
      </p:pic>
      <p:pic>
        <p:nvPicPr>
          <p:cNvPr id="75" name="" descr=""/>
          <p:cNvPicPr/>
          <p:nvPr/>
        </p:nvPicPr>
        <p:blipFill>
          <a:blip r:embed="rId6"/>
          <a:stretch/>
        </p:blipFill>
        <p:spPr>
          <a:xfrm>
            <a:off x="10278000" y="3084480"/>
            <a:ext cx="444600" cy="1770480"/>
          </a:xfrm>
          <a:prstGeom prst="rect">
            <a:avLst/>
          </a:prstGeom>
          <a:ln>
            <a:noFill/>
          </a:ln>
        </p:spPr>
      </p:pic>
      <p:pic>
        <p:nvPicPr>
          <p:cNvPr id="76" name="" descr=""/>
          <p:cNvPicPr/>
          <p:nvPr/>
        </p:nvPicPr>
        <p:blipFill>
          <a:blip r:embed="rId7"/>
          <a:stretch/>
        </p:blipFill>
        <p:spPr>
          <a:xfrm>
            <a:off x="10722960" y="3934800"/>
            <a:ext cx="849960" cy="15804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8"/>
          <a:stretch/>
        </p:blipFill>
        <p:spPr>
          <a:xfrm>
            <a:off x="9695520" y="4843440"/>
            <a:ext cx="1871280" cy="1724760"/>
          </a:xfrm>
          <a:prstGeom prst="rect">
            <a:avLst/>
          </a:prstGeom>
          <a:ln>
            <a:noFill/>
          </a:ln>
        </p:spPr>
      </p:pic>
      <p:sp>
        <p:nvSpPr>
          <p:cNvPr id="78" name="CustomShape 1"/>
          <p:cNvSpPr/>
          <p:nvPr/>
        </p:nvSpPr>
        <p:spPr>
          <a:xfrm>
            <a:off x="11503080" y="48600"/>
            <a:ext cx="200880" cy="258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2539080" y="951120"/>
            <a:ext cx="711072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Методическое обеспечение представления сведений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1508760" y="1624680"/>
            <a:ext cx="420120" cy="174312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just">
              <a:lnSpc>
                <a:spcPct val="61000"/>
              </a:lnSpc>
            </a:pPr>
            <a:r>
              <a:rPr b="0" lang="ru-RU" sz="10700" spc="-1" strike="noStrike">
                <a:solidFill>
                  <a:srgbClr val="ffffff"/>
                </a:solidFill>
                <a:latin typeface="Arial"/>
              </a:rPr>
              <a:t>г к</a:t>
            </a:r>
            <a:endParaRPr b="0" lang="ru-RU" sz="10700" spc="-1" strike="noStrike">
              <a:latin typeface="Arial"/>
            </a:endParaRPr>
          </a:p>
        </p:txBody>
      </p:sp>
      <p:sp>
        <p:nvSpPr>
          <p:cNvPr id="81" name="CustomShape 4"/>
          <p:cNvSpPr/>
          <p:nvPr/>
        </p:nvSpPr>
        <p:spPr>
          <a:xfrm>
            <a:off x="2234160" y="1935360"/>
            <a:ext cx="3297600" cy="115488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1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Методические рекомендации </a:t>
            </a:r>
            <a:r>
              <a:rPr b="1" lang="ru-RU" sz="1200" spc="-1" strike="noStrike">
                <a:solidFill>
                  <a:srgbClr val="ffffff"/>
                </a:solidFill>
                <a:latin typeface="Calibri"/>
              </a:rPr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2022 году (за отчетный 2021 год)</a:t>
            </a:r>
            <a:endParaRPr b="0" lang="ru-RU" sz="1200" spc="-1" strike="noStrike">
              <a:latin typeface="Arial"/>
            </a:endParaRPr>
          </a:p>
        </p:txBody>
      </p:sp>
      <p:sp>
        <p:nvSpPr>
          <p:cNvPr id="82" name="CustomShape 5"/>
          <p:cNvSpPr/>
          <p:nvPr/>
        </p:nvSpPr>
        <p:spPr>
          <a:xfrm>
            <a:off x="1508760" y="4599360"/>
            <a:ext cx="328680" cy="78912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0" lang="ru-RU" sz="10700" spc="-1" strike="noStrike">
                <a:solidFill>
                  <a:srgbClr val="ffffff"/>
                </a:solidFill>
                <a:latin typeface="Arial"/>
              </a:rPr>
              <a:t>г</a:t>
            </a:r>
            <a:endParaRPr b="0" lang="ru-RU" sz="10700" spc="-1" strike="noStrike">
              <a:latin typeface="Arial"/>
            </a:endParaRPr>
          </a:p>
        </p:txBody>
      </p:sp>
      <p:sp>
        <p:nvSpPr>
          <p:cNvPr id="83" name="CustomShape 6"/>
          <p:cNvSpPr/>
          <p:nvPr/>
        </p:nvSpPr>
        <p:spPr>
          <a:xfrm>
            <a:off x="1521000" y="5535000"/>
            <a:ext cx="414000" cy="80424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0" lang="ru-RU" sz="10700" spc="-1" strike="noStrike">
                <a:solidFill>
                  <a:srgbClr val="ffffff"/>
                </a:solidFill>
                <a:latin typeface="Arial"/>
              </a:rPr>
              <a:t>к</a:t>
            </a:r>
            <a:endParaRPr b="0" lang="ru-RU" sz="10700" spc="-1" strike="noStrike">
              <a:latin typeface="Arial"/>
            </a:endParaRPr>
          </a:p>
        </p:txBody>
      </p:sp>
      <p:sp>
        <p:nvSpPr>
          <p:cNvPr id="84" name="CustomShape 7"/>
          <p:cNvSpPr/>
          <p:nvPr/>
        </p:nvSpPr>
        <p:spPr>
          <a:xfrm>
            <a:off x="2410920" y="4782240"/>
            <a:ext cx="3230640" cy="43560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1800" spc="-1" strike="noStrike">
                <a:solidFill>
                  <a:srgbClr val="ffffff"/>
                </a:solidFill>
                <a:latin typeface="Calibri"/>
              </a:rPr>
              <a:t>Обзор практики привлечения к ответственности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85" name="CustomShape 8"/>
          <p:cNvSpPr/>
          <p:nvPr/>
        </p:nvSpPr>
        <p:spPr>
          <a:xfrm>
            <a:off x="2133720" y="5312520"/>
            <a:ext cx="3507840" cy="86544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1200" spc="-1" strike="noStrike">
                <a:solidFill>
                  <a:srgbClr val="ffffff"/>
                </a:solidFill>
                <a:latin typeface="Calibri"/>
              </a:rPr>
              <a:t>государственных (муниципальных) служащих 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коррупции</a:t>
            </a:r>
            <a:endParaRPr b="0" lang="ru-RU" sz="1200" spc="-1" strike="noStrike">
              <a:latin typeface="Arial"/>
            </a:endParaRPr>
          </a:p>
        </p:txBody>
      </p:sp>
      <p:sp>
        <p:nvSpPr>
          <p:cNvPr id="86" name="CustomShape 9"/>
          <p:cNvSpPr/>
          <p:nvPr/>
        </p:nvSpPr>
        <p:spPr>
          <a:xfrm>
            <a:off x="6748200" y="3605760"/>
            <a:ext cx="3181680" cy="78912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89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Методические рекомендации </a:t>
            </a:r>
            <a:r>
              <a:rPr b="1" lang="ru-RU" sz="1200" spc="-1" strike="noStrike">
                <a:solidFill>
                  <a:srgbClr val="ffffff"/>
                </a:solidFill>
                <a:latin typeface="Calibri"/>
              </a:rPr>
              <a:t>по проведению анализа сведений о доходах, расходах, об имуществе и обязательствах имущественного характера</a:t>
            </a:r>
            <a:endParaRPr b="0" lang="ru-RU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338" name="CustomShape 1"/>
          <p:cNvSpPr/>
          <p:nvPr/>
        </p:nvSpPr>
        <p:spPr>
          <a:xfrm>
            <a:off x="3578400" y="893160"/>
            <a:ext cx="503784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5. Сведения о ценных бумагах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39" name="CustomShape 2"/>
          <p:cNvSpPr/>
          <p:nvPr/>
        </p:nvSpPr>
        <p:spPr>
          <a:xfrm>
            <a:off x="899280" y="1581840"/>
            <a:ext cx="10411560" cy="298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Подраздел 5.1. Акции и иное участие в коммерческих организациях и фондах</a:t>
            </a:r>
            <a:endParaRPr b="0" lang="ru-RU" sz="2400" spc="-1" strike="noStrike">
              <a:latin typeface="Arial"/>
            </a:endParaRPr>
          </a:p>
        </p:txBody>
      </p:sp>
      <p:graphicFrame>
        <p:nvGraphicFramePr>
          <p:cNvPr id="340" name="Table 3"/>
          <p:cNvGraphicFramePr/>
          <p:nvPr/>
        </p:nvGraphicFramePr>
        <p:xfrm>
          <a:off x="2252520" y="2173320"/>
          <a:ext cx="7628760" cy="2755080"/>
        </p:xfrm>
        <a:graphic>
          <a:graphicData uri="http://schemas.openxmlformats.org/drawingml/2006/table">
            <a:tbl>
              <a:tblPr/>
              <a:tblGrid>
                <a:gridCol w="438840"/>
                <a:gridCol w="1029960"/>
                <a:gridCol w="981360"/>
                <a:gridCol w="563760"/>
                <a:gridCol w="1188720"/>
                <a:gridCol w="828720"/>
                <a:gridCol w="402120"/>
                <a:gridCol w="938520"/>
                <a:gridCol w="1256760"/>
              </a:tblGrid>
              <a:tr h="108792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0f175f"/>
                          </a:solidFill>
                          <a:latin typeface="Tahoma"/>
                        </a:rPr>
                        <a:t>N </a:t>
                      </a:r>
                      <a:r>
                        <a:rPr b="0" lang="ru-RU" sz="1200" spc="-1" strike="noStrike">
                          <a:solidFill>
                            <a:srgbClr val="040033"/>
                          </a:solidFill>
                          <a:latin typeface="Tahoma"/>
                        </a:rPr>
                        <a:t>п/ </a:t>
                      </a:r>
                      <a:r>
                        <a:rPr b="0" lang="ru-RU" sz="1200" spc="-1" strike="noStrike">
                          <a:solidFill>
                            <a:srgbClr val="0f175f"/>
                          </a:solidFill>
                          <a:latin typeface="Tahoma"/>
                        </a:rPr>
                        <a:t>п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 lIns="0" rIns="0" tIns="0" bIns="0" anchor="ctr">
                      <a:noAutofit/>
                    </a:bodyPr>
                    <a:p>
                      <a:pPr marL="268920" algn="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Наименование и организационноправовая форма организации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2"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Местонахождение организации (адрес)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2"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31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Уставный капитал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&lt;2&gt; </a:t>
                      </a:r>
                      <a:r>
                        <a:rPr b="0" lang="ru-RU" sz="1200" spc="-1" strike="noStrike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Доля участия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&lt;3&gt;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3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Основание участия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&lt;4&gt;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725400">
                <a:tc>
                  <a:tcPr>
                    <a:noFill/>
                  </a:tcPr>
                </a:tc>
                <a:tc gridSpan="2">
                  <a:txBody>
                    <a:bodyPr lIns="0" rIns="0" tIns="0" bIns="0" anchor="ctr">
                      <a:noAutofit/>
                    </a:bodyPr>
                    <a:p>
                      <a:pPr marL="903960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70ad47"/>
                          </a:solidFill>
                          <a:latin typeface="Calibri"/>
                        </a:rPr>
                        <a:t>Подразд</a:t>
                      </a:r>
                      <a:endParaRPr b="0" lang="ru-RU" sz="2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2"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70ad47"/>
                          </a:solidFill>
                          <a:latin typeface="Calibri"/>
                        </a:rPr>
                        <a:t>^ел 5.2. Иные</a:t>
                      </a:r>
                      <a:endParaRPr b="0" lang="ru-RU" sz="2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2"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70ad47"/>
                          </a:solidFill>
                          <a:latin typeface="Calibri"/>
                        </a:rPr>
                        <a:t>ценные </a:t>
                      </a:r>
                      <a:r>
                        <a:rPr b="1" i="1" lang="ru-RU" sz="2400" spc="-1" strike="noStrike">
                          <a:solidFill>
                            <a:srgbClr val="70ad47"/>
                          </a:solidFill>
                          <a:latin typeface="Calibri"/>
                        </a:rPr>
                        <a:t>б</a:t>
                      </a:r>
                      <a:endParaRPr b="0" lang="ru-RU" sz="2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70ad47"/>
                          </a:solidFill>
                          <a:latin typeface="Calibri"/>
                        </a:rPr>
                        <a:t>умаги</a:t>
                      </a:r>
                      <a:endParaRPr b="0" lang="ru-RU" sz="2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</a:tr>
              <a:tr h="94176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5f5c5a"/>
                          </a:solidFill>
                          <a:latin typeface="Tahoma"/>
                        </a:rPr>
                        <a:t>N </a:t>
                      </a:r>
                      <a:r>
                        <a:rPr b="0" lang="ru-RU" sz="1200" spc="-1" strike="noStrike">
                          <a:solidFill>
                            <a:srgbClr val="53292d"/>
                          </a:solidFill>
                          <a:latin typeface="Tahoma"/>
                        </a:rPr>
                        <a:t>п/п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71119"/>
                          </a:solidFill>
                          <a:latin typeface="Tahoma"/>
                        </a:rPr>
                        <a:t>Вид ценной </a:t>
                      </a:r>
                      <a:r>
                        <a:rPr b="0" lang="ru-RU" sz="1200" spc="-1" strike="noStrike">
                          <a:solidFill>
                            <a:srgbClr val="34365e"/>
                          </a:solidFill>
                          <a:latin typeface="Tahoma"/>
                        </a:rPr>
                        <a:t>бумаги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Лицо, выпустившее ценную бумагу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2"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404040"/>
                          </a:solidFill>
                          <a:latin typeface="Tahoma"/>
                        </a:rPr>
                        <a:t>Номинальная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величина обязательства </a:t>
                      </a:r>
                      <a:r>
                        <a:rPr b="0" lang="ru-RU" sz="1200" spc="-1" strike="noStrike">
                          <a:solidFill>
                            <a:srgbClr val="404040"/>
                          </a:solidFill>
                          <a:latin typeface="Tahoma"/>
                        </a:rPr>
                        <a:t>(руб.)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2"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Общее количество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Общая стоимость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4e4247"/>
                          </a:solidFill>
                          <a:latin typeface="Tahoma"/>
                        </a:rPr>
                        <a:t>(PV6.)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41" name="CustomShape 4"/>
          <p:cNvSpPr/>
          <p:nvPr/>
        </p:nvSpPr>
        <p:spPr>
          <a:xfrm>
            <a:off x="533520" y="5291280"/>
            <a:ext cx="11164320" cy="785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не имеют номинальной стоимости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343" name="CustomShape 1"/>
          <p:cNvSpPr/>
          <p:nvPr/>
        </p:nvSpPr>
        <p:spPr>
          <a:xfrm>
            <a:off x="11323440" y="51840"/>
            <a:ext cx="371520" cy="258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41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44" name="CustomShape 2"/>
          <p:cNvSpPr/>
          <p:nvPr/>
        </p:nvSpPr>
        <p:spPr>
          <a:xfrm>
            <a:off x="3578400" y="893160"/>
            <a:ext cx="503784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5. Сведения о ценных бумагах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45" name="CustomShape 3"/>
          <p:cNvSpPr/>
          <p:nvPr/>
        </p:nvSpPr>
        <p:spPr>
          <a:xfrm>
            <a:off x="438840" y="1563480"/>
            <a:ext cx="11118600" cy="5025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 графе "Основание участия" указывается основание приобретения доли участия (учредительный договор, приватизация, покупка, мена, дарение, наследование и другие), а также реквизиты (дата, номер) соответствующего договора или акта, а не наименование и реквизиты договора, в рамках которого акции были зачислены на счет клиента - служащего (работника) (наименование и реквизиты договора на брокерское обслуживание и (или) депозитарного договора, и т.п.).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049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Целесообразно пользоваться Указанием Банка России от 27.05.2021 № 5798-У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1261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располагает и в этой связи необходимо обратиться в другую организацию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6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sp>
        <p:nvSpPr>
          <p:cNvPr id="347" name="CustomShape 1"/>
          <p:cNvSpPr/>
          <p:nvPr/>
        </p:nvSpPr>
        <p:spPr>
          <a:xfrm>
            <a:off x="11323440" y="48600"/>
            <a:ext cx="374400" cy="261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42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48" name="CustomShape 2"/>
          <p:cNvSpPr/>
          <p:nvPr/>
        </p:nvSpPr>
        <p:spPr>
          <a:xfrm>
            <a:off x="1700640" y="893160"/>
            <a:ext cx="877500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49" name="CustomShape 3"/>
          <p:cNvSpPr/>
          <p:nvPr/>
        </p:nvSpPr>
        <p:spPr>
          <a:xfrm>
            <a:off x="771120" y="1581840"/>
            <a:ext cx="1066140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Подраздел 6.1. Объекты недвижимого имущества, находящиеся в пользовании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50" name="CustomShape 4"/>
          <p:cNvSpPr/>
          <p:nvPr/>
        </p:nvSpPr>
        <p:spPr>
          <a:xfrm>
            <a:off x="527400" y="2487240"/>
            <a:ext cx="1058220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  <a:endParaRPr b="0" lang="ru-RU" sz="1900" spc="-1" strike="noStrike">
              <a:latin typeface="Arial"/>
            </a:endParaRPr>
          </a:p>
        </p:txBody>
      </p:sp>
      <p:graphicFrame>
        <p:nvGraphicFramePr>
          <p:cNvPr id="351" name="Table 5"/>
          <p:cNvGraphicFramePr/>
          <p:nvPr/>
        </p:nvGraphicFramePr>
        <p:xfrm>
          <a:off x="2319480" y="3346560"/>
          <a:ext cx="7443000" cy="658080"/>
        </p:xfrm>
        <a:graphic>
          <a:graphicData uri="http://schemas.openxmlformats.org/drawingml/2006/table">
            <a:tbl>
              <a:tblPr/>
              <a:tblGrid>
                <a:gridCol w="374760"/>
                <a:gridCol w="1362240"/>
                <a:gridCol w="1542240"/>
                <a:gridCol w="1429200"/>
                <a:gridCol w="1801080"/>
                <a:gridCol w="933480"/>
              </a:tblGrid>
              <a:tr h="329040"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625940"/>
                          </a:solidFill>
                          <a:latin typeface="Calibri"/>
                        </a:rPr>
                        <a:t>N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Вид имущества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5004e"/>
                          </a:solidFill>
                          <a:latin typeface="Tahoma"/>
                        </a:rPr>
                        <a:t>Вид и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сроки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Основание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Местонахождение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Площадь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329040"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34365e"/>
                          </a:solidFill>
                          <a:latin typeface="Calibri"/>
                        </a:rPr>
                        <a:t>п/п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пользования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&lt;3&gt;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пользования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&lt;4&gt;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4e4247"/>
                          </a:solidFill>
                          <a:latin typeface="Tahoma"/>
                        </a:rPr>
                        <a:t>(адрес)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202752"/>
                          </a:solidFill>
                          <a:latin typeface="Times New Roman"/>
                        </a:rPr>
                        <a:t>(кв. </a:t>
                      </a:r>
                      <a:r>
                        <a:rPr b="0" lang="ru-RU" sz="1600" spc="-1" strike="noStrike">
                          <a:solidFill>
                            <a:srgbClr val="53292d"/>
                          </a:solidFill>
                          <a:latin typeface="Times New Roman"/>
                        </a:rPr>
                        <a:t>м)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52" name="CustomShape 6"/>
          <p:cNvSpPr/>
          <p:nvPr/>
        </p:nvSpPr>
        <p:spPr>
          <a:xfrm>
            <a:off x="533520" y="4520160"/>
            <a:ext cx="5263560" cy="825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Aft>
                <a:spcPts val="1539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Квартира по регистрации обязательно указывается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Фактическое пользование указывается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53" name="CustomShape 7"/>
          <p:cNvSpPr/>
          <p:nvPr/>
        </p:nvSpPr>
        <p:spPr>
          <a:xfrm>
            <a:off x="533520" y="5717880"/>
            <a:ext cx="11277360" cy="810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Не подлежат указанию земельные участки, расположенные под многоквартирными домами, а также под надземными или подземными гаражными комплексами, в том числе многоэтажными (аналогично в отношении кооперативов). Аналогично в отношении иного общего имущества (лестницы, котельные и проч.)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4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sp>
        <p:nvSpPr>
          <p:cNvPr id="355" name="CustomShape 1"/>
          <p:cNvSpPr/>
          <p:nvPr/>
        </p:nvSpPr>
        <p:spPr>
          <a:xfrm>
            <a:off x="11323440" y="48600"/>
            <a:ext cx="37440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43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56" name="CustomShape 2"/>
          <p:cNvSpPr/>
          <p:nvPr/>
        </p:nvSpPr>
        <p:spPr>
          <a:xfrm>
            <a:off x="1700640" y="893160"/>
            <a:ext cx="877500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57" name="CustomShape 3"/>
          <p:cNvSpPr/>
          <p:nvPr/>
        </p:nvSpPr>
        <p:spPr>
          <a:xfrm>
            <a:off x="771120" y="1581840"/>
            <a:ext cx="1066140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Подраздел 6.1. Объекты недвижимого имущества, находящиеся в пользовании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58" name="CustomShape 4"/>
          <p:cNvSpPr/>
          <p:nvPr/>
        </p:nvSpPr>
        <p:spPr>
          <a:xfrm>
            <a:off x="444960" y="2240280"/>
            <a:ext cx="11252880" cy="2215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1400"/>
              </a:spcAft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В случае, если объект недвижимого имущества находится в долевой собственности у служащего (работника) и лица, в отношении которого справка не представляется, в зависимости от наличия фактов пользования такая доля подлежит отражению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Подлежит отражению имущество, используемое для бытовых нужд, но не зарегистрированное в установленном порядке органами Росреестра, а также об объектах незавершенного строительства; Пользование может быть «фактическим», а площадь может указываться с учетом применимых обстоятельств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59" name="CustomShape 5"/>
          <p:cNvSpPr/>
          <p:nvPr/>
        </p:nvSpPr>
        <p:spPr>
          <a:xfrm>
            <a:off x="466200" y="4809600"/>
            <a:ext cx="782064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Если факт пользования отсутствует, то объект в пользовании не указывается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60" name="CustomShape 6"/>
          <p:cNvSpPr/>
          <p:nvPr/>
        </p:nvSpPr>
        <p:spPr>
          <a:xfrm>
            <a:off x="460080" y="5370480"/>
            <a:ext cx="10804680" cy="1118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Если имеется факт пользования, то объект обязательно подлежит отражению в подразделе 3.1 или 6.1 (в зависимости от наличия права собственности)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При этом право собственности иного лица (например, супруги (супруга)) не является квалифицирующим признаком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1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sp>
        <p:nvSpPr>
          <p:cNvPr id="362" name="CustomShape 1"/>
          <p:cNvSpPr/>
          <p:nvPr/>
        </p:nvSpPr>
        <p:spPr>
          <a:xfrm>
            <a:off x="11323440" y="51840"/>
            <a:ext cx="380520" cy="258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44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63" name="CustomShape 2"/>
          <p:cNvSpPr/>
          <p:nvPr/>
        </p:nvSpPr>
        <p:spPr>
          <a:xfrm>
            <a:off x="1700640" y="893160"/>
            <a:ext cx="877500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64" name="CustomShape 3"/>
          <p:cNvSpPr/>
          <p:nvPr/>
        </p:nvSpPr>
        <p:spPr>
          <a:xfrm>
            <a:off x="1899000" y="1456920"/>
            <a:ext cx="839376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Подраздел 6.2. Срочные обязательства финансового характера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65" name="CustomShape 4"/>
          <p:cNvSpPr/>
          <p:nvPr/>
        </p:nvSpPr>
        <p:spPr>
          <a:xfrm>
            <a:off x="527400" y="1926360"/>
            <a:ext cx="10579320" cy="511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800" spc="-1" strike="noStrike">
                <a:solidFill>
                  <a:srgbClr val="2e75b6"/>
                </a:solidFill>
                <a:latin typeface="Calibri"/>
              </a:rPr>
              <a:t>Указывается каждое имеющееся на отчетную дату срочное обязательство финансового характера на сумму, равную или превышающую 500 000 руб., кредитором или должником по которому является декларант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66" name="CustomShape 5"/>
          <p:cNvSpPr/>
          <p:nvPr/>
        </p:nvSpPr>
        <p:spPr>
          <a:xfrm>
            <a:off x="2907720" y="2767680"/>
            <a:ext cx="1103040" cy="627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24000"/>
              </a:lnSpc>
            </a:pPr>
            <a:r>
              <a:rPr b="0" lang="ru-RU" sz="1200" spc="-1" strike="noStrike">
                <a:solidFill>
                  <a:srgbClr val="2b1c32"/>
                </a:solidFill>
                <a:latin typeface="Tahoma"/>
              </a:rPr>
              <a:t>Содержание обязательства </a:t>
            </a:r>
            <a:r>
              <a:rPr b="0" i="1" lang="ru-RU" sz="1200" spc="-1" strike="noStrike">
                <a:solidFill>
                  <a:srgbClr val="746fa4"/>
                </a:solidFill>
                <a:latin typeface="Tahoma"/>
              </a:rPr>
              <a:t>&lt;2&gt;</a:t>
            </a:r>
            <a:endParaRPr b="0" lang="ru-RU" sz="1200" spc="-1" strike="noStrike">
              <a:latin typeface="Arial"/>
            </a:endParaRPr>
          </a:p>
        </p:txBody>
      </p:sp>
      <p:sp>
        <p:nvSpPr>
          <p:cNvPr id="367" name="CustomShape 6"/>
          <p:cNvSpPr/>
          <p:nvPr/>
        </p:nvSpPr>
        <p:spPr>
          <a:xfrm>
            <a:off x="4364640" y="2767680"/>
            <a:ext cx="779760" cy="435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24000"/>
              </a:lnSpc>
            </a:pPr>
            <a:r>
              <a:rPr b="0" lang="ru-RU" sz="1200" spc="-1" strike="noStrike">
                <a:solidFill>
                  <a:srgbClr val="2b1c32"/>
                </a:solidFill>
                <a:latin typeface="Tahoma"/>
              </a:rPr>
              <a:t>Кредитор (должник)</a:t>
            </a:r>
            <a:endParaRPr b="0" lang="ru-RU" sz="1200" spc="-1" strike="noStrike">
              <a:latin typeface="Arial"/>
            </a:endParaRPr>
          </a:p>
        </p:txBody>
      </p:sp>
      <p:sp>
        <p:nvSpPr>
          <p:cNvPr id="368" name="CustomShape 7"/>
          <p:cNvSpPr/>
          <p:nvPr/>
        </p:nvSpPr>
        <p:spPr>
          <a:xfrm>
            <a:off x="5403960" y="2767680"/>
            <a:ext cx="1197360" cy="627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24000"/>
              </a:lnSpc>
            </a:pPr>
            <a:r>
              <a:rPr b="0" lang="ru-RU" sz="1200" spc="-1" strike="noStrike">
                <a:solidFill>
                  <a:srgbClr val="202752"/>
                </a:solidFill>
                <a:latin typeface="Tahoma"/>
              </a:rPr>
              <a:t>Основание возникновения </a:t>
            </a:r>
            <a:r>
              <a:rPr b="0" lang="ru-RU" sz="1200" spc="-1" strike="noStrike">
                <a:solidFill>
                  <a:srgbClr val="746fa4"/>
                </a:solidFill>
                <a:latin typeface="Tahoma"/>
              </a:rPr>
              <a:t>&lt;4&gt;</a:t>
            </a:r>
            <a:endParaRPr b="0" lang="ru-RU" sz="1200" spc="-1" strike="noStrike">
              <a:latin typeface="Arial"/>
            </a:endParaRPr>
          </a:p>
        </p:txBody>
      </p:sp>
      <p:sp>
        <p:nvSpPr>
          <p:cNvPr id="369" name="CustomShape 8"/>
          <p:cNvSpPr/>
          <p:nvPr/>
        </p:nvSpPr>
        <p:spPr>
          <a:xfrm>
            <a:off x="6793920" y="2767680"/>
            <a:ext cx="1950480" cy="892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24000"/>
              </a:lnSpc>
            </a:pPr>
            <a:r>
              <a:rPr b="0" lang="ru-RU" sz="1200" spc="-1" strike="noStrike">
                <a:solidFill>
                  <a:srgbClr val="2b1c32"/>
                </a:solidFill>
                <a:latin typeface="Tahoma"/>
              </a:rPr>
              <a:t>Сумма обязательства/ размер обязательства по состоянию на отчетную дату </a:t>
            </a:r>
            <a:r>
              <a:rPr b="0" lang="ru-RU" sz="1200" spc="-1" strike="noStrike">
                <a:solidFill>
                  <a:srgbClr val="746fa4"/>
                </a:solidFill>
                <a:latin typeface="Tahoma"/>
              </a:rPr>
              <a:t>&lt;5&gt; </a:t>
            </a:r>
            <a:r>
              <a:rPr b="0" lang="ru-RU" sz="1200" spc="-1" strike="noStrike">
                <a:solidFill>
                  <a:srgbClr val="2b1c32"/>
                </a:solidFill>
                <a:latin typeface="Tahoma"/>
              </a:rPr>
              <a:t>(руб.)</a:t>
            </a:r>
            <a:endParaRPr b="0" lang="ru-RU" sz="1200" spc="-1" strike="noStrike">
              <a:latin typeface="Arial"/>
            </a:endParaRPr>
          </a:p>
        </p:txBody>
      </p:sp>
      <p:sp>
        <p:nvSpPr>
          <p:cNvPr id="370" name="CustomShape 9"/>
          <p:cNvSpPr/>
          <p:nvPr/>
        </p:nvSpPr>
        <p:spPr>
          <a:xfrm>
            <a:off x="8909280" y="2767680"/>
            <a:ext cx="941400" cy="627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24000"/>
              </a:lnSpc>
            </a:pPr>
            <a:r>
              <a:rPr b="0" lang="ru-RU" sz="1200" spc="-1" strike="noStrike">
                <a:solidFill>
                  <a:srgbClr val="202752"/>
                </a:solidFill>
                <a:latin typeface="Tahoma"/>
              </a:rPr>
              <a:t>Условия обяз ателье? ва </a:t>
            </a:r>
            <a:r>
              <a:rPr b="0" lang="ru-RU" sz="1200" spc="-1" strike="noStrike">
                <a:solidFill>
                  <a:srgbClr val="746fa4"/>
                </a:solidFill>
                <a:latin typeface="Tahoma"/>
              </a:rPr>
              <a:t>&lt;6&gt;</a:t>
            </a:r>
            <a:endParaRPr b="0" lang="ru-RU" sz="1200" spc="-1" strike="noStrike">
              <a:latin typeface="Arial"/>
            </a:endParaRPr>
          </a:p>
        </p:txBody>
      </p:sp>
      <p:sp>
        <p:nvSpPr>
          <p:cNvPr id="371" name="CustomShape 10"/>
          <p:cNvSpPr/>
          <p:nvPr/>
        </p:nvSpPr>
        <p:spPr>
          <a:xfrm>
            <a:off x="533520" y="4032360"/>
            <a:ext cx="6366960" cy="237240"/>
          </a:xfrm>
          <a:prstGeom prst="rect">
            <a:avLst/>
          </a:prstGeom>
          <a:solidFill>
            <a:srgbClr val="e2f0d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70c0"/>
                </a:solidFill>
                <a:latin typeface="Calibri"/>
              </a:rPr>
              <a:t>Отдельные виды срочных обязательств финансового характера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72" name="CustomShape 11"/>
          <p:cNvSpPr/>
          <p:nvPr/>
        </p:nvSpPr>
        <p:spPr>
          <a:xfrm>
            <a:off x="1124640" y="4590360"/>
            <a:ext cx="5608080" cy="237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участие в долевом строительстве объекта недвижимости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73" name="CustomShape 12"/>
          <p:cNvSpPr/>
          <p:nvPr/>
        </p:nvSpPr>
        <p:spPr>
          <a:xfrm>
            <a:off x="1130760" y="5154120"/>
            <a:ext cx="7887960" cy="135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Aft>
                <a:spcPts val="1471"/>
              </a:spcAft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обязательства по ипотеке в случае разделения суммы кредита между супругами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471"/>
              </a:spcAft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обязательства по отдельным договорам страхования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обязательства по договорам брокерского обслуживания, ДУ и ИИС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sp>
        <p:nvSpPr>
          <p:cNvPr id="375" name="CustomShape 1"/>
          <p:cNvSpPr/>
          <p:nvPr/>
        </p:nvSpPr>
        <p:spPr>
          <a:xfrm>
            <a:off x="11323440" y="51840"/>
            <a:ext cx="371520" cy="261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45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76" name="CustomShape 2"/>
          <p:cNvSpPr/>
          <p:nvPr/>
        </p:nvSpPr>
        <p:spPr>
          <a:xfrm>
            <a:off x="1700640" y="893160"/>
            <a:ext cx="877500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77" name="CustomShape 3"/>
          <p:cNvSpPr/>
          <p:nvPr/>
        </p:nvSpPr>
        <p:spPr>
          <a:xfrm>
            <a:off x="1899000" y="1456920"/>
            <a:ext cx="839376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Подраздел 6.2. Срочные обязательства финансового характера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78" name="CustomShape 4"/>
          <p:cNvSpPr/>
          <p:nvPr/>
        </p:nvSpPr>
        <p:spPr>
          <a:xfrm>
            <a:off x="454320" y="2142720"/>
            <a:ext cx="10746720" cy="478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7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79" name="CustomShape 5"/>
          <p:cNvSpPr/>
          <p:nvPr/>
        </p:nvSpPr>
        <p:spPr>
          <a:xfrm>
            <a:off x="438840" y="2923200"/>
            <a:ext cx="10856520" cy="478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7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По общему правилу, если денежные средства на счет эксроу не зачислены, то застройщик еще ничего не должен (надо смотреть договор)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80" name="CustomShape 6"/>
          <p:cNvSpPr/>
          <p:nvPr/>
        </p:nvSpPr>
        <p:spPr>
          <a:xfrm>
            <a:off x="457200" y="3706200"/>
            <a:ext cx="11228400" cy="478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7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Обязательства по договорам ИИС отражаются в случае, если размер «свободных» денежных средств на ИИС равен или превышает 500 тыс. руб.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81" name="CustomShape 7"/>
          <p:cNvSpPr/>
          <p:nvPr/>
        </p:nvSpPr>
        <p:spPr>
          <a:xfrm>
            <a:off x="457200" y="4480560"/>
            <a:ext cx="11021040" cy="709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7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Обязательства по договорам страхования в рамках ипотеки или страхования в путешествиях, как правило, не указывается; Порядок отражения информации по отдельным договорам страхования прописан в пп. 3 п. 182 Методических рекомендаций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82" name="CustomShape 8"/>
          <p:cNvSpPr/>
          <p:nvPr/>
        </p:nvSpPr>
        <p:spPr>
          <a:xfrm>
            <a:off x="448200" y="5486400"/>
            <a:ext cx="10954080" cy="478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7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В качестве обязательства финансового характера указываются сведения о заключении договора долевого участия с застройщиком в случаях, когда договор в Росреестре зарегистрирован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83" name="CustomShape 9"/>
          <p:cNvSpPr/>
          <p:nvPr/>
        </p:nvSpPr>
        <p:spPr>
          <a:xfrm>
            <a:off x="444960" y="6275880"/>
            <a:ext cx="1104552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Договор финансовой аренды (лизинг) отражается в справке (см. пп. 2 п. 179 Методических рекомендаций)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4" name="" descr=""/>
          <p:cNvPicPr/>
          <p:nvPr/>
        </p:nvPicPr>
        <p:blipFill>
          <a:blip r:embed="rId1"/>
          <a:stretch/>
        </p:blipFill>
        <p:spPr>
          <a:xfrm>
            <a:off x="6120" y="21240"/>
            <a:ext cx="725040" cy="667080"/>
          </a:xfrm>
          <a:prstGeom prst="rect">
            <a:avLst/>
          </a:prstGeom>
          <a:ln>
            <a:noFill/>
          </a:ln>
        </p:spPr>
      </p:pic>
      <p:sp>
        <p:nvSpPr>
          <p:cNvPr id="385" name="CustomShape 1"/>
          <p:cNvSpPr/>
          <p:nvPr/>
        </p:nvSpPr>
        <p:spPr>
          <a:xfrm>
            <a:off x="11323440" y="48600"/>
            <a:ext cx="38052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46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86" name="CustomShape 2"/>
          <p:cNvSpPr/>
          <p:nvPr/>
        </p:nvSpPr>
        <p:spPr>
          <a:xfrm>
            <a:off x="1024200" y="908280"/>
            <a:ext cx="10137240" cy="651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Раздел 7. Сведения о недвижимом имуществе &lt;...&gt;, отчужденных в течение отчетного периода в результате безвозмездной сделки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87" name="CustomShape 3"/>
          <p:cNvSpPr/>
          <p:nvPr/>
        </p:nvSpPr>
        <p:spPr>
          <a:xfrm>
            <a:off x="527400" y="2072520"/>
            <a:ext cx="11292480" cy="511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800" spc="-1" strike="noStrike">
                <a:solidFill>
                  <a:srgbClr val="2e75b6"/>
                </a:solidFill>
                <a:latin typeface="Calibri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  <a:endParaRPr b="0" lang="ru-RU" sz="1800" spc="-1" strike="noStrike">
              <a:latin typeface="Arial"/>
            </a:endParaRPr>
          </a:p>
        </p:txBody>
      </p:sp>
      <p:graphicFrame>
        <p:nvGraphicFramePr>
          <p:cNvPr id="388" name="Table 4"/>
          <p:cNvGraphicFramePr/>
          <p:nvPr/>
        </p:nvGraphicFramePr>
        <p:xfrm>
          <a:off x="2481120" y="2855880"/>
          <a:ext cx="7189920" cy="636840"/>
        </p:xfrm>
        <a:graphic>
          <a:graphicData uri="http://schemas.openxmlformats.org/drawingml/2006/table">
            <a:tbl>
              <a:tblPr/>
              <a:tblGrid>
                <a:gridCol w="536400"/>
                <a:gridCol w="1935360"/>
                <a:gridCol w="2359080"/>
                <a:gridCol w="2359080"/>
              </a:tblGrid>
              <a:tr h="636840"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29"/>
                        </a:spcBef>
                      </a:pPr>
                      <a:r>
                        <a:rPr b="0" lang="ru-RU" sz="1200" spc="-1" strike="noStrike">
                          <a:solidFill>
                            <a:srgbClr val="53292d"/>
                          </a:solidFill>
                          <a:latin typeface="Tahoma"/>
                        </a:rPr>
                        <a:t>N </a:t>
                      </a:r>
                      <a:r>
                        <a:rPr b="0" lang="ru-RU" sz="1200" spc="-1" strike="noStrike">
                          <a:solidFill>
                            <a:srgbClr val="404040"/>
                          </a:solidFill>
                          <a:latin typeface="Tahoma"/>
                        </a:rPr>
                        <a:t>п/п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Вид имущества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Приобретатель имущества </a:t>
                      </a:r>
                      <a:r>
                        <a:rPr b="0" lang="ru-RU" sz="1200" spc="-1" strike="noStrike">
                          <a:solidFill>
                            <a:srgbClr val="05004e"/>
                          </a:solidFill>
                          <a:latin typeface="Tahoma"/>
                        </a:rPr>
                        <a:t>по </a:t>
                      </a: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сделке </a:t>
                      </a:r>
                      <a:r>
                        <a:rPr b="0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ctr">
                        <a:lnSpc>
                          <a:spcPct val="124000"/>
                        </a:lnSpc>
                      </a:pPr>
                      <a:r>
                        <a:rPr b="0" lang="ru-RU" sz="1200" spc="-1" strike="noStrike">
                          <a:solidFill>
                            <a:srgbClr val="2b1c32"/>
                          </a:solidFill>
                          <a:latin typeface="Tahoma"/>
                        </a:rPr>
                        <a:t>Основание отчуждения имущества </a:t>
                      </a:r>
                      <a:r>
                        <a:rPr b="0" i="1" lang="ru-RU" sz="1200" spc="-1" strike="noStrike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89" name="CustomShape 5"/>
          <p:cNvSpPr/>
          <p:nvPr/>
        </p:nvSpPr>
        <p:spPr>
          <a:xfrm>
            <a:off x="533520" y="3916800"/>
            <a:ext cx="11015280" cy="511560"/>
          </a:xfrm>
          <a:prstGeom prst="rect">
            <a:avLst/>
          </a:prstGeom>
          <a:solidFill>
            <a:srgbClr val="e2f0d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800" spc="-1" strike="noStrike">
                <a:solidFill>
                  <a:srgbClr val="0070c0"/>
                </a:solidFill>
                <a:latin typeface="Calibri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90" name="CustomShape 6"/>
          <p:cNvSpPr/>
          <p:nvPr/>
        </p:nvSpPr>
        <p:spPr>
          <a:xfrm>
            <a:off x="527400" y="4770000"/>
            <a:ext cx="5693400" cy="1819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ts val="1015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договор дарения</a:t>
            </a:r>
            <a:endParaRPr b="0" lang="ru-RU" sz="1800" spc="-1" strike="noStrike">
              <a:latin typeface="Arial"/>
            </a:endParaRPr>
          </a:p>
          <a:p>
            <a:pPr marL="5615640" algn="just">
              <a:lnSpc>
                <a:spcPct val="90000"/>
              </a:lnSpc>
            </a:pPr>
            <a:r>
              <a:rPr b="1" lang="ru-RU" sz="600" spc="-1" strike="noStrike">
                <a:solidFill>
                  <a:srgbClr val="5a9bd5"/>
                </a:solidFill>
                <a:latin typeface="Calibri"/>
              </a:rPr>
              <a:t>I I I I</a:t>
            </a:r>
            <a:endParaRPr b="0" lang="ru-RU" sz="600" spc="-1" strike="noStrike">
              <a:latin typeface="Arial"/>
            </a:endParaRPr>
          </a:p>
          <a:p>
            <a:pPr marL="5615640" algn="just">
              <a:lnSpc>
                <a:spcPts val="1015"/>
              </a:lnSpc>
              <a:spcAft>
                <a:spcPts val="210"/>
              </a:spcAft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соглашение о разделе имущества</a:t>
            </a:r>
            <a:endParaRPr b="0" lang="ru-RU" sz="1800" spc="-1" strike="noStrike">
              <a:latin typeface="Arial"/>
            </a:endParaRPr>
          </a:p>
          <a:p>
            <a:pPr marL="5615640" indent="5651640" algn="just">
              <a:lnSpc>
                <a:spcPct val="91000"/>
              </a:lnSpc>
            </a:pPr>
            <a:r>
              <a:rPr b="1" lang="ru-RU" sz="600" spc="-1" strike="noStrike">
                <a:solidFill>
                  <a:srgbClr val="5a9bd5"/>
                </a:solidFill>
                <a:latin typeface="Calibri"/>
              </a:rPr>
              <a:t>I I I </a:t>
            </a: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договор (соглашение) об определении долей</a:t>
            </a:r>
            <a:endParaRPr b="0" lang="ru-RU" sz="1800" spc="-1" strike="noStrike">
              <a:latin typeface="Arial"/>
            </a:endParaRPr>
          </a:p>
          <a:p>
            <a:pPr marL="5615640" indent="5651640" algn="just">
              <a:lnSpc>
                <a:spcPct val="91000"/>
              </a:lnSpc>
            </a:pPr>
            <a:r>
              <a:rPr b="1" lang="ru-RU" sz="600" spc="-1" strike="noStrike">
                <a:solidFill>
                  <a:srgbClr val="5a9bd5"/>
                </a:solidFill>
                <a:latin typeface="Calibri"/>
              </a:rPr>
              <a:t>I I I </a:t>
            </a: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брачный договор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91" name="CustomShape 7"/>
          <p:cNvSpPr/>
          <p:nvPr/>
        </p:nvSpPr>
        <p:spPr>
          <a:xfrm>
            <a:off x="6641640" y="4754880"/>
            <a:ext cx="4757400" cy="456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77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уничтоженные объекты имущества не подлежат отражению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92" name="CustomShape 8"/>
          <p:cNvSpPr/>
          <p:nvPr/>
        </p:nvSpPr>
        <p:spPr>
          <a:xfrm>
            <a:off x="6641640" y="5592960"/>
            <a:ext cx="3876840" cy="18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4472c4"/>
                </a:solidFill>
                <a:latin typeface="Calibri"/>
              </a:rPr>
              <a:t>договор мены не подлежит отражению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3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pic>
        <p:nvPicPr>
          <p:cNvPr id="394" name="" descr=""/>
          <p:cNvPicPr/>
          <p:nvPr/>
        </p:nvPicPr>
        <p:blipFill>
          <a:blip r:embed="rId2"/>
          <a:stretch/>
        </p:blipFill>
        <p:spPr>
          <a:xfrm>
            <a:off x="2304360" y="1743480"/>
            <a:ext cx="331920" cy="636840"/>
          </a:xfrm>
          <a:prstGeom prst="rect">
            <a:avLst/>
          </a:prstGeom>
          <a:ln>
            <a:noFill/>
          </a:ln>
        </p:spPr>
      </p:pic>
      <p:sp>
        <p:nvSpPr>
          <p:cNvPr id="395" name="CustomShape 1"/>
          <p:cNvSpPr/>
          <p:nvPr/>
        </p:nvSpPr>
        <p:spPr>
          <a:xfrm>
            <a:off x="11323440" y="48600"/>
            <a:ext cx="377640" cy="258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47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396" name="CustomShape 2"/>
          <p:cNvSpPr/>
          <p:nvPr/>
        </p:nvSpPr>
        <p:spPr>
          <a:xfrm>
            <a:off x="1496520" y="893160"/>
            <a:ext cx="9177120" cy="667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7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397" name="CustomShape 3"/>
          <p:cNvSpPr/>
          <p:nvPr/>
        </p:nvSpPr>
        <p:spPr>
          <a:xfrm>
            <a:off x="1048680" y="1978200"/>
            <a:ext cx="920160" cy="22824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Раздел 7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398" name="CustomShape 4"/>
          <p:cNvSpPr/>
          <p:nvPr/>
        </p:nvSpPr>
        <p:spPr>
          <a:xfrm>
            <a:off x="1648800" y="2730960"/>
            <a:ext cx="9646560" cy="1115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Указываются основания прекращения права собственности или цифрового права (наименование и реквизиты (дата, номер) соответствующего договора или акта). Для цифровых финансовых активов, цифровых прав и цифровой валюты также указывается дата их отчуждения.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" name="" descr=""/>
          <p:cNvPicPr/>
          <p:nvPr/>
        </p:nvPicPr>
        <p:blipFill>
          <a:blip r:embed="rId1"/>
          <a:stretch/>
        </p:blipFill>
        <p:spPr>
          <a:xfrm>
            <a:off x="0" y="33480"/>
            <a:ext cx="722160" cy="645840"/>
          </a:xfrm>
          <a:prstGeom prst="rect">
            <a:avLst/>
          </a:prstGeom>
          <a:ln>
            <a:noFill/>
          </a:ln>
        </p:spPr>
      </p:pic>
      <p:sp>
        <p:nvSpPr>
          <p:cNvPr id="400" name="CustomShape 1"/>
          <p:cNvSpPr/>
          <p:nvPr/>
        </p:nvSpPr>
        <p:spPr>
          <a:xfrm>
            <a:off x="11323440" y="45720"/>
            <a:ext cx="37764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48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401" name="CustomShape 2"/>
          <p:cNvSpPr/>
          <p:nvPr/>
        </p:nvSpPr>
        <p:spPr>
          <a:xfrm>
            <a:off x="4855320" y="932760"/>
            <a:ext cx="2459520" cy="249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f8696b"/>
                </a:solidFill>
                <a:latin typeface="Calibri"/>
              </a:rPr>
              <a:t>Типичные ошибки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402" name="CustomShape 3"/>
          <p:cNvSpPr/>
          <p:nvPr/>
        </p:nvSpPr>
        <p:spPr>
          <a:xfrm>
            <a:off x="448200" y="1862280"/>
            <a:ext cx="10947960" cy="2002320"/>
          </a:xfrm>
          <a:prstGeom prst="rect">
            <a:avLst/>
          </a:prstGeom>
          <a:solidFill>
            <a:srgbClr val="e2f0d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Arial"/>
              </a:rPr>
              <a:t>См., например,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Arial"/>
              </a:rPr>
              <a:t>- Примеры наиболее характерных недостатков, допускаемых государственными служащими при заполнении справок о доходах, расходах, об имуществе и обязательствах имущественного характера, подготовленные Управлением Президента Российской Федерации по вопросам противодействия коррупции;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Arial"/>
              </a:rPr>
              <a:t>- Обзор типичных ошибок, допускаемых при заполнении справок о доходах, расходах, об имуществе и обязательствах имущественного характера, подготовленный Минфином России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CustomShape 1"/>
          <p:cNvSpPr/>
          <p:nvPr/>
        </p:nvSpPr>
        <p:spPr>
          <a:xfrm>
            <a:off x="11323440" y="45720"/>
            <a:ext cx="37764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49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404" name="CustomShape 2"/>
          <p:cNvSpPr/>
          <p:nvPr/>
        </p:nvSpPr>
        <p:spPr>
          <a:xfrm>
            <a:off x="414360" y="853560"/>
            <a:ext cx="10810800" cy="1063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9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Федеральный закон от 7 мая 2013 г. № 79-ФЗ </a:t>
            </a:r>
            <a:r>
              <a:rPr b="1" lang="ru-RU" sz="1600" spc="-1" strike="noStrike">
                <a:solidFill>
                  <a:srgbClr val="70ad47"/>
                </a:solidFill>
                <a:latin typeface="Calibri"/>
              </a:rPr>
              <a:t>"О запрете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инструментами"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405" name="CustomShape 3"/>
          <p:cNvSpPr/>
          <p:nvPr/>
        </p:nvSpPr>
        <p:spPr>
          <a:xfrm>
            <a:off x="414360" y="2173320"/>
            <a:ext cx="11304720" cy="74628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Цифровые финансовые активы, выпущенные в информационных системах, организованных в соответствии с иностранным правом, и цифровая валюта (</a:t>
            </a:r>
            <a:r>
              <a:rPr b="0" lang="ru-RU" sz="1900" spc="-1" strike="noStrike" u="sng">
                <a:solidFill>
                  <a:srgbClr val="2e75b6"/>
                </a:solidFill>
                <a:uFillTx/>
                <a:latin typeface="Calibri"/>
              </a:rPr>
              <a:t>любая</a:t>
            </a: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) запрещены для лиц, указанных в Федеральном законе от 7 мая 2013 г. № 79-ФЗ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406" name="CustomShape 4"/>
          <p:cNvSpPr/>
          <p:nvPr/>
        </p:nvSpPr>
        <p:spPr>
          <a:xfrm>
            <a:off x="444960" y="3310200"/>
            <a:ext cx="11286360" cy="3370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По общему правилу, в государственных внебюджетных фондах запрет распространяется на следующие категории:</a:t>
            </a:r>
            <a:endParaRPr b="0" lang="ru-RU" sz="1900" spc="-1" strike="noStrike">
              <a:latin typeface="Arial"/>
            </a:endParaRPr>
          </a:p>
          <a:p>
            <a:pPr marL="314640" indent="-380520">
              <a:lnSpc>
                <a:spcPct val="97000"/>
              </a:lnSpc>
            </a:pP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-  назначение на которые и освобождение от которых осуществляются Президентом Российской Федерации или Правительством Российской Федерации + </a:t>
            </a:r>
            <a:r>
              <a:rPr b="0" i="1" lang="ru-RU" sz="1900" spc="-1" strike="noStrike">
                <a:solidFill>
                  <a:srgbClr val="2e75b6"/>
                </a:solidFill>
                <a:latin typeface="Calibri"/>
              </a:rPr>
              <a:t>их супругам и несовершеннолетним детям;</a:t>
            </a:r>
            <a:endParaRPr b="0" lang="ru-RU" sz="1900" spc="-1" strike="noStrike">
              <a:latin typeface="Arial"/>
            </a:endParaRPr>
          </a:p>
          <a:p>
            <a:pPr marL="314640" indent="-380520">
              <a:lnSpc>
                <a:spcPct val="97000"/>
              </a:lnSpc>
            </a:pPr>
            <a:r>
              <a:rPr b="0" i="1" lang="ru-RU" sz="1900" spc="-1" strike="noStrike">
                <a:solidFill>
                  <a:srgbClr val="2e75b6"/>
                </a:solidFill>
                <a:latin typeface="Calibri"/>
              </a:rPr>
              <a:t>-</a:t>
            </a:r>
            <a:r>
              <a:rPr b="0" lang="ru-RU" sz="1900" spc="-1" strike="noStrike">
                <a:solidFill>
                  <a:srgbClr val="2e75b6"/>
                </a:solidFill>
                <a:latin typeface="Calibri"/>
              </a:rPr>
              <a:t>  осуществление полномочий по которым предусматривает участие в подготовке решений, затрагивающих вопросы суверенитета и национальной безопасности, и которые включены в соответствующие перечни </a:t>
            </a:r>
            <a:r>
              <a:rPr b="0" i="1" lang="ru-RU" sz="1900" spc="-1" strike="noStrike">
                <a:solidFill>
                  <a:srgbClr val="2e75b6"/>
                </a:solidFill>
                <a:latin typeface="Calibri"/>
              </a:rPr>
              <a:t>(без супруг (супругов) и несовершеннолетних детей);</a:t>
            </a:r>
            <a:endParaRPr b="0" lang="ru-RU" sz="1900" spc="-1" strike="noStrike">
              <a:latin typeface="Arial"/>
            </a:endParaRPr>
          </a:p>
          <a:p>
            <a:pPr marL="314640">
              <a:lnSpc>
                <a:spcPct val="97000"/>
              </a:lnSpc>
              <a:spcAft>
                <a:spcPts val="1191"/>
              </a:spcAft>
            </a:pPr>
            <a:r>
              <a:rPr b="1" lang="ru-RU" sz="1900" spc="-1" strike="noStrike">
                <a:solidFill>
                  <a:srgbClr val="2e75b6"/>
                </a:solidFill>
                <a:latin typeface="Calibri"/>
              </a:rPr>
              <a:t>см. Федеральный закон от 7 мая 2013 г. № 79-ФЗ</a:t>
            </a:r>
            <a:endParaRPr b="0" lang="ru-RU" sz="1900" spc="-1" strike="noStrike">
              <a:latin typeface="Arial"/>
            </a:endParaRPr>
          </a:p>
          <a:p>
            <a:pPr marL="314640">
              <a:lnSpc>
                <a:spcPct val="97000"/>
              </a:lnSpc>
            </a:pPr>
            <a:r>
              <a:rPr b="0" lang="ru-RU" sz="1900" spc="-1" strike="noStrike">
                <a:solidFill>
                  <a:srgbClr val="4472c4"/>
                </a:solidFill>
                <a:latin typeface="Calibri"/>
              </a:rPr>
              <a:t>По общему правилу, у лиц возникает обязанность в течение трех месяцев со дня замещения (занятия) соответствующей должности, среди прочего, осуществить отчуждение иностранных финансовых инструментов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" descr=""/>
          <p:cNvPicPr/>
          <p:nvPr/>
        </p:nvPicPr>
        <p:blipFill>
          <a:blip r:embed="rId1"/>
          <a:stretch/>
        </p:blipFill>
        <p:spPr>
          <a:xfrm>
            <a:off x="6120" y="33480"/>
            <a:ext cx="716040" cy="645840"/>
          </a:xfrm>
          <a:prstGeom prst="rect">
            <a:avLst/>
          </a:prstGeom>
          <a:ln>
            <a:noFill/>
          </a:ln>
        </p:spPr>
      </p:pic>
      <p:pic>
        <p:nvPicPr>
          <p:cNvPr id="88" name="" descr=""/>
          <p:cNvPicPr/>
          <p:nvPr/>
        </p:nvPicPr>
        <p:blipFill>
          <a:blip r:embed="rId2"/>
          <a:stretch/>
        </p:blipFill>
        <p:spPr>
          <a:xfrm>
            <a:off x="1630800" y="2215800"/>
            <a:ext cx="438480" cy="1621080"/>
          </a:xfrm>
          <a:prstGeom prst="rect">
            <a:avLst/>
          </a:prstGeom>
          <a:ln>
            <a:noFill/>
          </a:ln>
        </p:spPr>
      </p:pic>
      <p:pic>
        <p:nvPicPr>
          <p:cNvPr id="89" name="" descr=""/>
          <p:cNvPicPr/>
          <p:nvPr/>
        </p:nvPicPr>
        <p:blipFill>
          <a:blip r:embed="rId3"/>
          <a:stretch/>
        </p:blipFill>
        <p:spPr>
          <a:xfrm>
            <a:off x="1627560" y="4108680"/>
            <a:ext cx="438480" cy="1618200"/>
          </a:xfrm>
          <a:prstGeom prst="rect">
            <a:avLst/>
          </a:prstGeom>
          <a:ln>
            <a:noFill/>
          </a:ln>
        </p:spPr>
      </p:pic>
      <p:pic>
        <p:nvPicPr>
          <p:cNvPr id="90" name="" descr=""/>
          <p:cNvPicPr/>
          <p:nvPr/>
        </p:nvPicPr>
        <p:blipFill>
          <a:blip r:embed="rId4"/>
          <a:stretch/>
        </p:blipFill>
        <p:spPr>
          <a:xfrm>
            <a:off x="5349240" y="2215800"/>
            <a:ext cx="840960" cy="4367520"/>
          </a:xfrm>
          <a:prstGeom prst="rect">
            <a:avLst/>
          </a:prstGeom>
          <a:ln>
            <a:noFill/>
          </a:ln>
        </p:spPr>
      </p:pic>
      <p:pic>
        <p:nvPicPr>
          <p:cNvPr id="91" name="" descr=""/>
          <p:cNvPicPr/>
          <p:nvPr/>
        </p:nvPicPr>
        <p:blipFill>
          <a:blip r:embed="rId5"/>
          <a:stretch/>
        </p:blipFill>
        <p:spPr>
          <a:xfrm>
            <a:off x="8888040" y="3087720"/>
            <a:ext cx="2846520" cy="3480480"/>
          </a:xfrm>
          <a:prstGeom prst="rect">
            <a:avLst/>
          </a:prstGeom>
          <a:ln>
            <a:noFill/>
          </a:ln>
        </p:spPr>
      </p:pic>
      <p:sp>
        <p:nvSpPr>
          <p:cNvPr id="92" name="CustomShape 1"/>
          <p:cNvSpPr/>
          <p:nvPr/>
        </p:nvSpPr>
        <p:spPr>
          <a:xfrm>
            <a:off x="11512440" y="48600"/>
            <a:ext cx="182520" cy="261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5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2097000" y="932760"/>
            <a:ext cx="863784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Методические рекомендации по проведению анализа сведений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94" name="CustomShape 3"/>
          <p:cNvSpPr/>
          <p:nvPr/>
        </p:nvSpPr>
        <p:spPr>
          <a:xfrm>
            <a:off x="5096160" y="1673280"/>
            <a:ext cx="1992960" cy="194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Основные аспекты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95" name="CustomShape 4"/>
          <p:cNvSpPr/>
          <p:nvPr/>
        </p:nvSpPr>
        <p:spPr>
          <a:xfrm>
            <a:off x="2252520" y="2435400"/>
            <a:ext cx="2925720" cy="117000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77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Необходимо быть внимательным: сверяться с документами, заполнять все необходимые графы и т.д.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96" name="CustomShape 5"/>
          <p:cNvSpPr/>
          <p:nvPr/>
        </p:nvSpPr>
        <p:spPr>
          <a:xfrm>
            <a:off x="2398680" y="4572000"/>
            <a:ext cx="2611800" cy="69768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77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Сопоставление с предыдущей справкой, чтобы не было «потерь»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97" name="CustomShape 6"/>
          <p:cNvSpPr/>
          <p:nvPr/>
        </p:nvSpPr>
        <p:spPr>
          <a:xfrm>
            <a:off x="6415920" y="3175920"/>
            <a:ext cx="2837160" cy="115164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77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Соблюдение формальной логики: есть уведомление об иной оплачиваемой работе, - требуется указать доход, имеется вклад -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98" name="CustomShape 7"/>
          <p:cNvSpPr/>
          <p:nvPr/>
        </p:nvSpPr>
        <p:spPr>
          <a:xfrm>
            <a:off x="6415920" y="4328280"/>
            <a:ext cx="2014200" cy="23112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доход и т.д.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99" name="CustomShape 8"/>
          <p:cNvSpPr/>
          <p:nvPr/>
        </p:nvSpPr>
        <p:spPr>
          <a:xfrm>
            <a:off x="6531840" y="5315760"/>
            <a:ext cx="2587320" cy="926280"/>
          </a:xfrm>
          <a:prstGeom prst="rect">
            <a:avLst/>
          </a:prstGeom>
          <a:solidFill>
            <a:srgbClr val="70ad4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78000"/>
              </a:lnSpc>
            </a:pPr>
            <a:r>
              <a:rPr b="1" lang="ru-RU" sz="1900" spc="-1" strike="noStrike">
                <a:solidFill>
                  <a:srgbClr val="ffffff"/>
                </a:solidFill>
                <a:latin typeface="Calibri"/>
              </a:rPr>
              <a:t>«Уникальная» ситуация: приложите сразу подтверждающие документы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" descr=""/>
          <p:cNvPicPr/>
          <p:nvPr/>
        </p:nvPicPr>
        <p:blipFill>
          <a:blip r:embed="rId1"/>
          <a:stretch/>
        </p:blipFill>
        <p:spPr>
          <a:xfrm>
            <a:off x="0" y="21240"/>
            <a:ext cx="716040" cy="667080"/>
          </a:xfrm>
          <a:prstGeom prst="rect">
            <a:avLst/>
          </a:prstGeom>
          <a:ln>
            <a:noFill/>
          </a:ln>
        </p:spPr>
      </p:pic>
      <p:sp>
        <p:nvSpPr>
          <p:cNvPr id="101" name="CustomShape 1"/>
          <p:cNvSpPr/>
          <p:nvPr/>
        </p:nvSpPr>
        <p:spPr>
          <a:xfrm>
            <a:off x="11512440" y="45720"/>
            <a:ext cx="19152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6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1828800" y="932760"/>
            <a:ext cx="917100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Методические рекомендации по вопросам представления сведений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4898160" y="1539360"/>
            <a:ext cx="239220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Основные новеллы (1)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396360" y="2154960"/>
            <a:ext cx="5230080" cy="379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490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Учтены законодательные возможности субъектов Российской Федерации в части определения порядков представления сведений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490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Отмечены особенности представления сведений лицами с множеством публичных статусов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490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Указание Банка России от 27.05.2021 № 5798-У как правильный источник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490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Подчеркнуты особенности применения Указания Банка России от 27.05.2021 № 5798-У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Продажа нескольких объектов недвижимого имущества отражается отдельным значением и без «комиссионных»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05" name="CustomShape 5"/>
          <p:cNvSpPr/>
          <p:nvPr/>
        </p:nvSpPr>
        <p:spPr>
          <a:xfrm>
            <a:off x="6473880" y="2145960"/>
            <a:ext cx="5184360" cy="825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Отмечены особенности представления сведений при переводе гражданского служащего в другой орган или на другой вид службы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06" name="CustomShape 6"/>
          <p:cNvSpPr/>
          <p:nvPr/>
        </p:nvSpPr>
        <p:spPr>
          <a:xfrm>
            <a:off x="6471000" y="3276720"/>
            <a:ext cx="5181120" cy="231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r"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Заявления о невозможности подаются ежегодно</a:t>
            </a:r>
            <a:endParaRPr b="0" lang="ru-RU" sz="1900" spc="-1" strike="noStrike">
              <a:latin typeface="Arial"/>
            </a:endParaRPr>
          </a:p>
        </p:txBody>
      </p:sp>
      <p:graphicFrame>
        <p:nvGraphicFramePr>
          <p:cNvPr id="107" name="Table 7"/>
          <p:cNvGraphicFramePr/>
          <p:nvPr/>
        </p:nvGraphicFramePr>
        <p:xfrm>
          <a:off x="6385680" y="3755160"/>
          <a:ext cx="5455440" cy="2248920"/>
        </p:xfrm>
        <a:graphic>
          <a:graphicData uri="http://schemas.openxmlformats.org/drawingml/2006/table">
            <a:tbl>
              <a:tblPr/>
              <a:tblGrid>
                <a:gridCol w="3861720"/>
                <a:gridCol w="645840"/>
                <a:gridCol w="947880"/>
              </a:tblGrid>
              <a:tr h="621720">
                <a:tc gridSpan="3">
                  <a:txBody>
                    <a:bodyPr lIns="0" rIns="0" tIns="0" bIns="0" anchor="b">
                      <a:noAutofit/>
                    </a:bodyPr>
                    <a:p>
                      <a:pPr marL="52920">
                        <a:lnSpc>
                          <a:spcPct val="97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Представление частичных сведений в отношении </a:t>
                      </a:r>
                      <a:r>
                        <a:rPr b="1" lang="ru-RU" sz="1900" spc="-1" strike="noStrike" u="sng">
                          <a:solidFill>
                            <a:srgbClr val="4472c4"/>
                          </a:solidFill>
                          <a:uFillTx/>
                          <a:latin typeface="Calibri"/>
                        </a:rPr>
                        <a:t>родственников не требуется</a:t>
                      </a:r>
                      <a:r>
                        <a:rPr b="1" lang="ru-RU" sz="1900" spc="-1" strike="noStrike">
                          <a:solidFill>
                            <a:srgbClr val="70ad47"/>
                          </a:solidFill>
                          <a:latin typeface="Calibri"/>
                        </a:rPr>
                        <a:t>____________________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691560">
                <a:tc>
                  <a:txBody>
                    <a:bodyPr lIns="0" rIns="0" tIns="0" bIns="0" anchor="ctr">
                      <a:noAutofit/>
                    </a:bodyPr>
                    <a:p>
                      <a:pPr marL="52920" algn="just">
                        <a:lnSpc>
                          <a:spcPct val="97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Доход от ценных бумаг как положи* финансовый результат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81"/>
                        </a:spcBef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тельнь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281"/>
                        </a:spcBef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&gt;|й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935640">
                <a:tc>
                  <a:txBody>
                    <a:bodyPr lIns="0" rIns="0" tIns="0" bIns="0" anchor="ctr">
                      <a:noAutofit/>
                    </a:bodyPr>
                    <a:p>
                      <a:pPr marL="52920" algn="just">
                        <a:lnSpc>
                          <a:spcPct val="97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Порядок отражения мер государств поддержки, в т.ч. в связи с распрост COVID-19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97000"/>
                        </a:lnSpc>
                        <a:spcBef>
                          <a:spcPts val="281"/>
                        </a:spcBef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енной ранен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ием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22160" cy="691560"/>
          </a:xfrm>
          <a:prstGeom prst="rect">
            <a:avLst/>
          </a:prstGeom>
          <a:ln>
            <a:noFill/>
          </a:ln>
        </p:spPr>
      </p:pic>
      <p:sp>
        <p:nvSpPr>
          <p:cNvPr id="109" name="CustomShape 1"/>
          <p:cNvSpPr/>
          <p:nvPr/>
        </p:nvSpPr>
        <p:spPr>
          <a:xfrm>
            <a:off x="11512440" y="48600"/>
            <a:ext cx="188640" cy="258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7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1828800" y="932760"/>
            <a:ext cx="917100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Методические рекомендации по вопросам представления сведений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4898160" y="1527120"/>
            <a:ext cx="239220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Основные новеллы (2)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12" name="CustomShape 4"/>
          <p:cNvSpPr/>
          <p:nvPr/>
        </p:nvSpPr>
        <p:spPr>
          <a:xfrm>
            <a:off x="390240" y="2173320"/>
            <a:ext cx="5284800" cy="372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629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Необходимость отражения суммы компенсации товара, работы и (или) услуги в виде выдачи наличных денежных средств вместо предоставления и без последующего отчета о целевом использовании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6000"/>
              </a:lnSpc>
              <a:spcAft>
                <a:spcPts val="420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Отсутствие необходимости отражать «туристический кешбэк», «детский кешбэк»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420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«Пушкинская карта» не доход; если есть счет - раздел 4 справки (но счета может и не быть)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Раздел 2 заполняется в случае внесения на счет эскроу суммы, превышающей трехлетний доход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13" name="CustomShape 5"/>
          <p:cNvSpPr/>
          <p:nvPr/>
        </p:nvSpPr>
        <p:spPr>
          <a:xfrm>
            <a:off x="6467760" y="2163960"/>
            <a:ext cx="5211720" cy="1767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Множественность лиц в сделке может потребовать заполнения раздела 2 справки, если из договора нельзя определить их доли и внесенные суммы Подвесной лодочный мотор не подлежит отражению в справке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14" name="CustomShape 6"/>
          <p:cNvSpPr/>
          <p:nvPr/>
        </p:nvSpPr>
        <p:spPr>
          <a:xfrm>
            <a:off x="6461640" y="4066200"/>
            <a:ext cx="5278680" cy="523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В случае отсутствия регистрации в подразделе 3.2 допускается указать "Отсутствует"</a:t>
            </a:r>
            <a:endParaRPr b="0" lang="ru-RU" sz="1900" spc="-1" strike="noStrike">
              <a:latin typeface="Arial"/>
            </a:endParaRPr>
          </a:p>
        </p:txBody>
      </p:sp>
      <p:graphicFrame>
        <p:nvGraphicFramePr>
          <p:cNvPr id="115" name="Table 7"/>
          <p:cNvGraphicFramePr/>
          <p:nvPr/>
        </p:nvGraphicFramePr>
        <p:xfrm>
          <a:off x="6373440" y="4660560"/>
          <a:ext cx="5461560" cy="1541880"/>
        </p:xfrm>
        <a:graphic>
          <a:graphicData uri="http://schemas.openxmlformats.org/drawingml/2006/table">
            <a:tbl>
              <a:tblPr/>
              <a:tblGrid>
                <a:gridCol w="3880080"/>
                <a:gridCol w="624600"/>
                <a:gridCol w="956880"/>
              </a:tblGrid>
              <a:tr h="624600">
                <a:tc>
                  <a:txBody>
                    <a:bodyPr lIns="0" rIns="0" tIns="0" bIns="0" anchor="ctr">
                      <a:noAutofit/>
                    </a:bodyPr>
                    <a:p>
                      <a:pPr marL="52920">
                        <a:lnSpc>
                          <a:spcPct val="97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Учтены положения Указа Президент Федерации от 10.12.2020 № 778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га Росс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:ийской</a:t>
                      </a:r>
                      <a:endParaRPr b="0" lang="ru-RU" sz="19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92000"/>
                        </a:lnSpc>
                      </a:pPr>
                      <a:r>
                        <a:rPr b="1" lang="ru-RU" sz="1900" spc="-1" strike="noStrike">
                          <a:solidFill>
                            <a:srgbClr val="a9d18e"/>
                          </a:solidFill>
                          <a:latin typeface="Calibri"/>
                        </a:rPr>
                        <a:t>1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917280">
                <a:tc>
                  <a:txBody>
                    <a:bodyPr lIns="0" rIns="0" tIns="0" bIns="0" anchor="b">
                      <a:noAutofit/>
                    </a:bodyPr>
                    <a:p>
                      <a:pPr marL="52920">
                        <a:lnSpc>
                          <a:spcPct val="97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Обязательства по брокерскому обсл или в рамках ИИС отражаются в под раздела 6, а не в разделе 4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|ужив&lt;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энию ле 6.2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718920" cy="691560"/>
          </a:xfrm>
          <a:prstGeom prst="rect">
            <a:avLst/>
          </a:prstGeom>
          <a:ln>
            <a:noFill/>
          </a:ln>
        </p:spPr>
      </p:pic>
      <p:pic>
        <p:nvPicPr>
          <p:cNvPr id="117" name="" descr=""/>
          <p:cNvPicPr/>
          <p:nvPr/>
        </p:nvPicPr>
        <p:blipFill>
          <a:blip r:embed="rId2"/>
          <a:stretch/>
        </p:blipFill>
        <p:spPr>
          <a:xfrm>
            <a:off x="9503640" y="4312800"/>
            <a:ext cx="2069280" cy="2063160"/>
          </a:xfrm>
          <a:prstGeom prst="rect">
            <a:avLst/>
          </a:prstGeom>
          <a:ln>
            <a:noFill/>
          </a:ln>
        </p:spPr>
      </p:pic>
      <p:sp>
        <p:nvSpPr>
          <p:cNvPr id="118" name="CustomShape 1"/>
          <p:cNvSpPr/>
          <p:nvPr/>
        </p:nvSpPr>
        <p:spPr>
          <a:xfrm>
            <a:off x="11506320" y="45720"/>
            <a:ext cx="19476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8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1828800" y="932760"/>
            <a:ext cx="917100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Методические рекомендации по вопросам представления сведений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20" name="CustomShape 3"/>
          <p:cNvSpPr/>
          <p:nvPr/>
        </p:nvSpPr>
        <p:spPr>
          <a:xfrm>
            <a:off x="4898160" y="1527120"/>
            <a:ext cx="2392200" cy="24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Основные новеллы (3)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21" name="CustomShape 4"/>
          <p:cNvSpPr/>
          <p:nvPr/>
        </p:nvSpPr>
        <p:spPr>
          <a:xfrm>
            <a:off x="387000" y="2148840"/>
            <a:ext cx="5178240" cy="4169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  <a:spcAft>
                <a:spcPts val="771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Между данными ФНС России и Указанием Банка России от 27.05.2021 № 5798-У предпочтение Указанию Банка России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771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При заполнении раздела 5 на основании Указания Банка России от 27.05.2021 № 5798-У необходимо обращать внимание на держателя информации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  <a:spcAft>
                <a:spcPts val="771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Уставный капитал зарубежных организаций необходимо устанавливать в соответствии с применимым правом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«Основанием участия» на организованных торгах является «Приобретено на организованных торгах»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22" name="CustomShape 5"/>
          <p:cNvSpPr/>
          <p:nvPr/>
        </p:nvSpPr>
        <p:spPr>
          <a:xfrm>
            <a:off x="6458760" y="2142720"/>
            <a:ext cx="4623480" cy="533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Доли пользования имуществом на сайте не размещаются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23" name="CustomShape 6"/>
          <p:cNvSpPr/>
          <p:nvPr/>
        </p:nvSpPr>
        <p:spPr>
          <a:xfrm>
            <a:off x="6467760" y="2846880"/>
            <a:ext cx="4754520" cy="1221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Aft>
                <a:spcPts val="561"/>
              </a:spcAft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Созаемщик полноценная сторона срочного обязательства финансового характера</a:t>
            </a:r>
            <a:endParaRPr b="0" lang="ru-RU" sz="1900" spc="-1" strike="noStrike">
              <a:latin typeface="Arial"/>
            </a:endParaRPr>
          </a:p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Фьючерсный договор может быть отражен в подразделе 6.2 раздела 6 справки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24" name="CustomShape 7"/>
          <p:cNvSpPr/>
          <p:nvPr/>
        </p:nvSpPr>
        <p:spPr>
          <a:xfrm>
            <a:off x="6467760" y="4276440"/>
            <a:ext cx="3587040" cy="209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Обязательства в рамках страховог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25" name="CustomShape 8"/>
          <p:cNvSpPr/>
          <p:nvPr/>
        </p:nvSpPr>
        <p:spPr>
          <a:xfrm>
            <a:off x="6467760" y="4486680"/>
            <a:ext cx="3163320" cy="289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целесообразно заполнять с уч</a:t>
            </a:r>
            <a:endParaRPr b="0" lang="ru-RU" sz="1900" spc="-1" strike="noStrike">
              <a:latin typeface="Arial"/>
            </a:endParaRPr>
          </a:p>
        </p:txBody>
      </p:sp>
      <p:sp>
        <p:nvSpPr>
          <p:cNvPr id="126" name="CustomShape 9"/>
          <p:cNvSpPr/>
          <p:nvPr/>
        </p:nvSpPr>
        <p:spPr>
          <a:xfrm>
            <a:off x="6492240" y="4867560"/>
            <a:ext cx="3894840" cy="158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Банка России от 27.05.2021 № 5798-У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" descr=""/>
          <p:cNvPicPr/>
          <p:nvPr/>
        </p:nvPicPr>
        <p:blipFill>
          <a:blip r:embed="rId1"/>
          <a:stretch/>
        </p:blipFill>
        <p:spPr>
          <a:xfrm>
            <a:off x="6120" y="0"/>
            <a:ext cx="731160" cy="691560"/>
          </a:xfrm>
          <a:prstGeom prst="rect">
            <a:avLst/>
          </a:prstGeom>
          <a:ln>
            <a:noFill/>
          </a:ln>
        </p:spPr>
      </p:pic>
      <p:pic>
        <p:nvPicPr>
          <p:cNvPr id="128" name="" descr=""/>
          <p:cNvPicPr/>
          <p:nvPr/>
        </p:nvPicPr>
        <p:blipFill>
          <a:blip r:embed="rId2"/>
          <a:stretch/>
        </p:blipFill>
        <p:spPr>
          <a:xfrm>
            <a:off x="10820520" y="5397840"/>
            <a:ext cx="1078560" cy="1081800"/>
          </a:xfrm>
          <a:prstGeom prst="rect">
            <a:avLst/>
          </a:prstGeom>
          <a:ln>
            <a:noFill/>
          </a:ln>
        </p:spPr>
      </p:pic>
      <p:sp>
        <p:nvSpPr>
          <p:cNvPr id="129" name="CustomShape 1"/>
          <p:cNvSpPr/>
          <p:nvPr/>
        </p:nvSpPr>
        <p:spPr>
          <a:xfrm>
            <a:off x="11509200" y="45720"/>
            <a:ext cx="191520" cy="264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a9d18e"/>
                </a:solidFill>
                <a:latin typeface="Calibri"/>
              </a:rPr>
              <a:t>9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4398120" y="893160"/>
            <a:ext cx="4035240" cy="301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70ad47"/>
                </a:solidFill>
                <a:latin typeface="Calibri"/>
              </a:rPr>
              <a:t>Начало работы с декларацией</a:t>
            </a:r>
            <a:endParaRPr b="0" lang="ru-RU" sz="2400" spc="-1" strike="noStrike">
              <a:latin typeface="Arial"/>
            </a:endParaRPr>
          </a:p>
        </p:txBody>
      </p:sp>
      <p:graphicFrame>
        <p:nvGraphicFramePr>
          <p:cNvPr id="131" name="Table 3"/>
          <p:cNvGraphicFramePr/>
          <p:nvPr/>
        </p:nvGraphicFramePr>
        <p:xfrm>
          <a:off x="539640" y="1795320"/>
          <a:ext cx="9890280" cy="3291480"/>
        </p:xfrm>
        <a:graphic>
          <a:graphicData uri="http://schemas.openxmlformats.org/drawingml/2006/table">
            <a:tbl>
              <a:tblPr/>
              <a:tblGrid>
                <a:gridCol w="892800"/>
                <a:gridCol w="8997480"/>
              </a:tblGrid>
              <a:tr h="966600">
                <a:tc>
                  <a:txBody>
                    <a:bodyPr lIns="0" rIns="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5400" spc="-1" strike="noStrike">
                          <a:solidFill>
                            <a:srgbClr val="ffc000"/>
                          </a:solidFill>
                          <a:latin typeface="Arial Black"/>
                        </a:rPr>
                        <a:t>1.</a:t>
                      </a:r>
                      <a:endParaRPr b="0" lang="ru-RU" sz="5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Консультативную помощь оказывает антикоррупционное подразделение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966600">
                <a:tc>
                  <a:txBody>
                    <a:bodyPr lIns="0" rIns="0" tIns="0" bIns="0" anchor="ctr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5400" spc="-1" strike="noStrike">
                          <a:solidFill>
                            <a:srgbClr val="ffc000"/>
                          </a:solidFill>
                          <a:latin typeface="Arial Black"/>
                        </a:rPr>
                        <a:t>2.</a:t>
                      </a:r>
                      <a:endParaRPr b="0" lang="ru-RU" sz="5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Проверить наличие замещаемой должности в перечне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966600">
                <a:tc>
                  <a:txBody>
                    <a:bodyPr lIns="0" rIns="0" tIns="0" bIns="0" anchor="ctr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5400" spc="-1" strike="noStrike">
                          <a:solidFill>
                            <a:srgbClr val="ffc000"/>
                          </a:solidFill>
                          <a:latin typeface="Arial Black"/>
                        </a:rPr>
                        <a:t>3.</a:t>
                      </a:r>
                      <a:endParaRPr b="0" lang="ru-RU" sz="5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 marL="395640">
                        <a:lnSpc>
                          <a:spcPct val="97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Определить семейное положение (супруга (супруг) и несовершеннолетние дети) Оценить возможность подачи декларации в отношении родственников; при невозможности - подать заявление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  <a:tr h="966600">
                <a:tc>
                  <a:txBody>
                    <a:bodyPr lIns="0" rIns="0" tIns="0" bIns="0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5400" spc="-1" strike="noStrike">
                          <a:solidFill>
                            <a:srgbClr val="ffc000"/>
                          </a:solidFill>
                          <a:latin typeface="Arial Black"/>
                        </a:rPr>
                        <a:t>4.</a:t>
                      </a:r>
                      <a:endParaRPr b="0" lang="ru-RU" sz="54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 lIns="0" rIns="0" tIns="0" bIns="0" anchor="b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9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Подготовить правоустанавливающие и иные официальные документы</a:t>
                      </a:r>
                      <a:endParaRPr b="0" lang="ru-RU" sz="1900" spc="-1" strike="noStrike">
                        <a:latin typeface="Arial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32" name="CustomShape 4"/>
          <p:cNvSpPr/>
          <p:nvPr/>
        </p:nvSpPr>
        <p:spPr>
          <a:xfrm>
            <a:off x="545760" y="5517000"/>
            <a:ext cx="660960" cy="536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>
            <a:noAutofit/>
          </a:bodyPr>
          <a:p>
            <a:pPr algn="just">
              <a:lnSpc>
                <a:spcPct val="100000"/>
              </a:lnSpc>
            </a:pPr>
            <a:r>
              <a:rPr b="1" lang="ru-RU" sz="5400" spc="-1" strike="noStrike">
                <a:solidFill>
                  <a:srgbClr val="ffc000"/>
                </a:solidFill>
                <a:latin typeface="Arial Black"/>
              </a:rPr>
              <a:t>5.</a:t>
            </a:r>
            <a:endParaRPr b="0" lang="ru-RU" sz="5400" spc="-1" strike="noStrike">
              <a:latin typeface="Arial"/>
            </a:endParaRPr>
          </a:p>
        </p:txBody>
      </p:sp>
      <p:sp>
        <p:nvSpPr>
          <p:cNvPr id="133" name="CustomShape 5"/>
          <p:cNvSpPr/>
          <p:nvPr/>
        </p:nvSpPr>
        <p:spPr>
          <a:xfrm>
            <a:off x="1865520" y="5544360"/>
            <a:ext cx="5836680" cy="542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7000"/>
              </a:lnSpc>
            </a:pP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Скачать (</a:t>
            </a:r>
            <a:r>
              <a:rPr b="1" lang="ru-RU" sz="1900" spc="-1" strike="noStrike" u="sng">
                <a:solidFill>
                  <a:srgbClr val="0000ff"/>
                </a:solidFill>
                <a:uFillTx/>
                <a:latin typeface="Calibri"/>
                <a:hlinkClick r:id="rId3"/>
              </a:rPr>
              <a:t>http://www.kremlin.ru/structure/additional/12</a:t>
            </a:r>
            <a:r>
              <a:rPr b="1" lang="ru-RU" sz="1900" spc="-1" strike="noStrike">
                <a:solidFill>
                  <a:srgbClr val="4472c4"/>
                </a:solidFill>
                <a:latin typeface="Calibri"/>
              </a:rPr>
              <a:t>) и установить СПО «Справки БК» в актуальной версии</a:t>
            </a:r>
            <a:endParaRPr b="0" lang="ru-RU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LibreOffice/6.2.6.2$Linux_X86_64 LibreOffice_project/20$Build-2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Никита</dc:creator>
  <dc:description/>
  <dc:language>ru-RU</dc:language>
  <cp:lastModifiedBy/>
  <cp:lastPrinted>2022-03-25T09:15:30Z</cp:lastPrinted>
  <cp:revision>0</cp:revision>
  <dc:subject/>
  <dc:title>Тема презентации как всегда очень интересная и крайне актуальная</dc:title>
</cp:coreProperties>
</file>