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Slides/notesSlide42.xml" ContentType="application/vnd.openxmlformats-officedocument.presentationml.notesSlide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6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_rels/presentation.xml.rels" ContentType="application/vnd.openxmlformats-package.relationships+xml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3.png" ContentType="image/png"/>
  <Override PartName="/ppt/media/image3.png" ContentType="image/png"/>
  <Override PartName="/ppt/media/image38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36.xml.rels" ContentType="application/vnd.openxmlformats-package.relationships+xml"/>
  <Override PartName="/ppt/slides/_rels/slide35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0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12192000" cy="6858000"/>
  <p:notesSz cx="9940925" cy="680878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регионального (муниципального) органа 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орган субъекта Российской Федерации – </a:t>
          </a:r>
          <a:br>
            <a:rPr lang="ru-RU" dirty="0"/>
          </a:br>
          <a:r>
            <a:rPr lang="ru-RU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подразделение регионального (муниципального) органа 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9FE6BD1-D775-4493-8C30-2C236BC37C2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sldImg"/>
          </p:nvPr>
        </p:nvSpPr>
        <p:spPr>
          <a:xfrm>
            <a:off x="5684760" y="633240"/>
            <a:ext cx="3038040" cy="1709280"/>
          </a:xfrm>
          <a:prstGeom prst="rect">
            <a:avLst/>
          </a:prstGeom>
        </p:spPr>
      </p:sp>
      <p:sp>
        <p:nvSpPr>
          <p:cNvPr id="72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23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C4D6D18-12A5-4D43-964E-8E0871EF8ED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50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A205455-23A9-4B2D-A9E2-451834CA133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5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53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71CBF5E-E713-4BBA-ABCD-8A14781BCC6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5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56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9C7A381-E031-4EF9-A273-07B9AB0BE57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5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59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8AD3341-9102-4945-9AC2-0070DAE4930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62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39B6E4F-CD12-43A2-82D1-75A3EF7991B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6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65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0B5DE31-D286-4264-A79A-343E70FC25E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68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7763F41-A16B-4232-ABE0-14AFC83B243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7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71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5FB172C-960A-41E2-A7F7-DFA3E7FEF66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7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74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9365638-CBE7-4CAA-B723-998F6B611AA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7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77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758B0CD-DC1E-44A1-8A6F-CF54D7CACD7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26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F20C181-8B59-448A-A916-FFF044ACF70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7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80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DFE36E0-D611-4B08-88E1-430F81FEE18A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83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FB816D7-818A-41A1-A43B-6948FDA75AE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8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86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EF9CDD5-FF6C-45CD-B9FA-FFC5754264C5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8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89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F14229B-BEBC-4DC7-ADE5-59F180C0789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9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92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11057E8-C5A4-4431-B3C2-8C8C41E43EA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79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95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A60D852-2AA0-4391-9A5F-15CAB7CBBF6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98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FB04DD4-2062-48AE-970B-0408C735151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80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01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2F226EC-0F51-4A40-B6BF-7CA1F4FA7FC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80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04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0D4C9CE-61BB-410A-B73B-FC824DEC0E0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80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07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6E45B71-4290-41C9-9EA5-27E92DF291F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2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29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0ACB8C8-EC41-41E9-9480-1204636FD9F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80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10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0202D1A-3E01-4991-BF97-C898B887767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1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13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CE27E81-322E-4B28-8094-713840E1E2E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16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929FCA5-5FE9-453A-9579-9215A7F8E9B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19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53D5E7A-C97B-40D2-941B-3E203E02F3C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2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22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F9BA1D5-8C79-4ECC-8066-ACE8C6D8A2C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82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25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31FBE4D-9BB5-4A89-A449-3C2C64AC1BDF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28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16DDC56-A361-477F-8A8F-CAD489F45040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3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31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F077514-820D-4675-AD62-84EE433EA8B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3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34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42A412E-444D-4C5E-8A0E-BF3E0F40F19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3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37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2398369-C664-4685-82D0-D323835B301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31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32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D3BD3C2-FBC6-4164-8E6F-17BD41EB5F0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40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E39D20B-B3F0-4496-A0B3-130ABE56C30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42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43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9A2FAAF-6456-4AE8-BB49-CA5CB9E5391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sldImg"/>
          </p:nvPr>
        </p:nvSpPr>
        <p:spPr>
          <a:xfrm>
            <a:off x="5624640" y="638280"/>
            <a:ext cx="3060360" cy="1720440"/>
          </a:xfrm>
          <a:prstGeom prst="rect">
            <a:avLst/>
          </a:prstGeom>
        </p:spPr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846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BE6C2FB-FD36-4602-A262-6100FAB0EAB7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35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F95E987-D14D-44BA-9325-F64F1F955B5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38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1E329F6-AC41-4672-9DC9-EDEF1868DD78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41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16E6A56-DF81-4E4A-B5AC-C8E2C56256BC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43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44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C955146-A984-4D9C-A85B-5EC36BEAEC8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sldImg"/>
          </p:nvPr>
        </p:nvSpPr>
        <p:spPr>
          <a:xfrm>
            <a:off x="2927520" y="851040"/>
            <a:ext cx="4086000" cy="2298240"/>
          </a:xfrm>
          <a:prstGeom prst="rect">
            <a:avLst/>
          </a:prstGeom>
        </p:spPr>
      </p:sp>
      <p:sp>
        <p:nvSpPr>
          <p:cNvPr id="746" name="PlaceHolder 2"/>
          <p:cNvSpPr>
            <a:spLocks noGrp="1"/>
          </p:cNvSpPr>
          <p:nvPr>
            <p:ph type="body"/>
          </p:nvPr>
        </p:nvSpPr>
        <p:spPr>
          <a:xfrm>
            <a:off x="993960" y="3276720"/>
            <a:ext cx="7952400" cy="268056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47" name="TextShape 3"/>
          <p:cNvSpPr txBox="1"/>
          <p:nvPr/>
        </p:nvSpPr>
        <p:spPr>
          <a:xfrm>
            <a:off x="5630760" y="6467040"/>
            <a:ext cx="4307400" cy="341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D03D41B-0A7D-46C5-9961-1321129E72D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6056D95-1E85-4B48-A2F7-93BBCB043C87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20.2.23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9F0BC7F-075B-4AD4-96B1-1D69F6240B0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5375314-297F-4964-B50B-3FA722A1F0F1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20.2.23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D33EFCB-68E6-4041-9841-78234925FA5C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hyperlink" Target="https://www.cbr.ru/registries/infrastr/#a_132564" TargetMode="External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hyperlink" Target="https://www.cbr.ru/vfs/registers/infr/list_invest_platform_op.xlsx" TargetMode="External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slideLayout" Target="../slideLayouts/slideLayout13.xml"/><Relationship Id="rId1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2748960" y="1965960"/>
            <a:ext cx="8699400" cy="252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70ad47"/>
                </a:solidFill>
                <a:latin typeface="Bookman Old Style"/>
                <a:ea typeface="Ebrima"/>
              </a:rPr>
              <a:t>Антикоррупционное декларирование. </a:t>
            </a:r>
            <a:br/>
            <a:r>
              <a:rPr b="1" lang="ru-RU" sz="4000" spc="-1" strike="noStrike">
                <a:solidFill>
                  <a:srgbClr val="70ad47"/>
                </a:solidFill>
                <a:latin typeface="Bookman Old Style"/>
                <a:ea typeface="Ebrima"/>
              </a:rPr>
              <a:t>Методические рекомендации </a:t>
            </a:r>
            <a:br/>
            <a:r>
              <a:rPr b="1" lang="ru-RU" sz="4000" spc="-1" strike="noStrike">
                <a:solidFill>
                  <a:srgbClr val="70ad47"/>
                </a:solidFill>
                <a:latin typeface="Bookman Old Style"/>
                <a:ea typeface="Ebrima"/>
              </a:rPr>
              <a:t>Минтруда России</a:t>
            </a:r>
            <a:endParaRPr b="0" lang="ru-RU" sz="4000" spc="-1" strike="noStrike">
              <a:latin typeface="Arial"/>
            </a:endParaRPr>
          </a:p>
        </p:txBody>
      </p:sp>
      <p:grpSp>
        <p:nvGrpSpPr>
          <p:cNvPr id="89" name="Group 2"/>
          <p:cNvGrpSpPr/>
          <p:nvPr/>
        </p:nvGrpSpPr>
        <p:grpSpPr>
          <a:xfrm>
            <a:off x="0" y="0"/>
            <a:ext cx="2123640" cy="6858000"/>
            <a:chOff x="0" y="0"/>
            <a:chExt cx="2123640" cy="6858000"/>
          </a:xfrm>
        </p:grpSpPr>
        <p:sp>
          <p:nvSpPr>
            <p:cNvPr id="90" name="CustomShape 3"/>
            <p:cNvSpPr/>
            <p:nvPr/>
          </p:nvSpPr>
          <p:spPr>
            <a:xfrm flipV="1" rot="5400000">
              <a:off x="-2961000" y="2960640"/>
              <a:ext cx="6857640" cy="935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91" name="CustomShape 4"/>
            <p:cNvSpPr/>
            <p:nvPr/>
          </p:nvSpPr>
          <p:spPr>
            <a:xfrm flipV="1" rot="5400000">
              <a:off x="-2313000" y="3248640"/>
              <a:ext cx="6857640" cy="359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2" name="CustomShape 5"/>
            <p:cNvSpPr/>
            <p:nvPr/>
          </p:nvSpPr>
          <p:spPr>
            <a:xfrm flipV="1" rot="5400000">
              <a:off x="-331200" y="4870800"/>
              <a:ext cx="3614400" cy="359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3" name="CustomShape 6"/>
            <p:cNvSpPr/>
            <p:nvPr/>
          </p:nvSpPr>
          <p:spPr>
            <a:xfrm flipV="1" rot="5400000">
              <a:off x="371160" y="5105520"/>
              <a:ext cx="3036960" cy="46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4" name="CustomShape 7"/>
          <p:cNvSpPr/>
          <p:nvPr/>
        </p:nvSpPr>
        <p:spPr>
          <a:xfrm>
            <a:off x="2748960" y="5534640"/>
            <a:ext cx="345348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70ad47"/>
                </a:solidFill>
                <a:latin typeface="Calibri"/>
              </a:rPr>
              <a:t>Москва,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70ad47"/>
                </a:solidFill>
                <a:latin typeface="Calibri"/>
              </a:rPr>
              <a:t>Февраль 2023 г.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26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27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8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9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231" name="CustomShape 6"/>
          <p:cNvSpPr/>
          <p:nvPr/>
        </p:nvSpPr>
        <p:spPr>
          <a:xfrm>
            <a:off x="870840" y="791640"/>
            <a:ext cx="1108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Начало работы с декларацией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2" name="CustomShape 7"/>
          <p:cNvSpPr/>
          <p:nvPr/>
        </p:nvSpPr>
        <p:spPr>
          <a:xfrm>
            <a:off x="1783080" y="348696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Определить семейное положение (супруга (супруг) и несовершеннолетние дети)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Оценить возможность подачи декларации в отношении родственников;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 невозможности – подать заявление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3" name="CustomShape 8"/>
          <p:cNvSpPr/>
          <p:nvPr/>
        </p:nvSpPr>
        <p:spPr>
          <a:xfrm>
            <a:off x="1783080" y="268452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Проверить наличие замещаемой должности в перечне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4" name="CustomShape 9"/>
          <p:cNvSpPr/>
          <p:nvPr/>
        </p:nvSpPr>
        <p:spPr>
          <a:xfrm>
            <a:off x="1783080" y="444348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Подготовить правоустанавливающие и иные официальные документы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(очень много вопросов на конкретные ситуации, которые требуют анализ документов)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5" name="CustomShape 10"/>
          <p:cNvSpPr/>
          <p:nvPr/>
        </p:nvSpPr>
        <p:spPr>
          <a:xfrm>
            <a:off x="1783080" y="539892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Скачать (http://www.kremlin.ru/structure/additional/12)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и установить СПО "Справки БК" в актуальной версии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6" name="Line 11"/>
          <p:cNvSpPr/>
          <p:nvPr/>
        </p:nvSpPr>
        <p:spPr>
          <a:xfrm>
            <a:off x="407880" y="3402360"/>
            <a:ext cx="1152972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Line 12"/>
          <p:cNvSpPr/>
          <p:nvPr/>
        </p:nvSpPr>
        <p:spPr>
          <a:xfrm>
            <a:off x="369720" y="4393080"/>
            <a:ext cx="1153008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Line 13"/>
          <p:cNvSpPr/>
          <p:nvPr/>
        </p:nvSpPr>
        <p:spPr>
          <a:xfrm>
            <a:off x="369720" y="5310360"/>
            <a:ext cx="1153008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14"/>
          <p:cNvSpPr/>
          <p:nvPr/>
        </p:nvSpPr>
        <p:spPr>
          <a:xfrm>
            <a:off x="451800" y="249732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40" name="CustomShape 15"/>
          <p:cNvSpPr/>
          <p:nvPr/>
        </p:nvSpPr>
        <p:spPr>
          <a:xfrm>
            <a:off x="451800" y="342648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41" name="CustomShape 16"/>
          <p:cNvSpPr/>
          <p:nvPr/>
        </p:nvSpPr>
        <p:spPr>
          <a:xfrm>
            <a:off x="451800" y="437904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4.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42" name="CustomShape 17"/>
          <p:cNvSpPr/>
          <p:nvPr/>
        </p:nvSpPr>
        <p:spPr>
          <a:xfrm>
            <a:off x="451800" y="533628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5.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243" name="Picture 2" descr=""/>
          <p:cNvPicPr/>
          <p:nvPr/>
        </p:nvPicPr>
        <p:blipFill>
          <a:blip r:embed="rId2"/>
          <a:stretch/>
        </p:blipFill>
        <p:spPr>
          <a:xfrm>
            <a:off x="10819800" y="5398920"/>
            <a:ext cx="1079640" cy="1079640"/>
          </a:xfrm>
          <a:prstGeom prst="rect">
            <a:avLst/>
          </a:prstGeom>
          <a:ln>
            <a:noFill/>
          </a:ln>
        </p:spPr>
      </p:pic>
      <p:sp>
        <p:nvSpPr>
          <p:cNvPr id="244" name="CustomShape 18"/>
          <p:cNvSpPr/>
          <p:nvPr/>
        </p:nvSpPr>
        <p:spPr>
          <a:xfrm>
            <a:off x="1783080" y="181080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Консультативную помощь оказывает антикоррупционное подразделение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5" name="Line 19"/>
          <p:cNvSpPr/>
          <p:nvPr/>
        </p:nvSpPr>
        <p:spPr>
          <a:xfrm>
            <a:off x="407880" y="2529000"/>
            <a:ext cx="1152972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20"/>
          <p:cNvSpPr/>
          <p:nvPr/>
        </p:nvSpPr>
        <p:spPr>
          <a:xfrm>
            <a:off x="451800" y="162396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247" name="TextShape 21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35C8255-10F3-480E-8C3D-C62F3FD0F063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49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50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53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254" name="CustomShape 6"/>
          <p:cNvSpPr/>
          <p:nvPr/>
        </p:nvSpPr>
        <p:spPr>
          <a:xfrm>
            <a:off x="870840" y="791640"/>
            <a:ext cx="1108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Начало работы с декларацией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55" name="CustomShape 7"/>
          <p:cNvSpPr/>
          <p:nvPr/>
        </p:nvSpPr>
        <p:spPr>
          <a:xfrm>
            <a:off x="545400" y="1566360"/>
            <a:ext cx="11239920" cy="39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Сроки декларационной кампании 2023 года: 1 (30) апреля 2023 года соответственно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6" name="CustomShape 8"/>
          <p:cNvSpPr/>
          <p:nvPr/>
        </p:nvSpPr>
        <p:spPr>
          <a:xfrm>
            <a:off x="545400" y="3411000"/>
            <a:ext cx="11239920" cy="118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Юридически значимым для декларационной кампании 2023 года является перечень должностей,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имеющий силу по состоянию на 31 декабря 2022 г.; перечень формируется на основании оценки рисков;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7" name="CustomShape 9"/>
          <p:cNvSpPr/>
          <p:nvPr/>
        </p:nvSpPr>
        <p:spPr>
          <a:xfrm>
            <a:off x="545400" y="5256000"/>
            <a:ext cx="11239920" cy="89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Порядок представления справки утверждается НПА;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8" name="CustomShape 10"/>
          <p:cNvSpPr/>
          <p:nvPr/>
        </p:nvSpPr>
        <p:spPr>
          <a:xfrm>
            <a:off x="545400" y="2092680"/>
            <a:ext cx="11239920" cy="118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Нахождение лица на длительном незапланированном лечении не освобождает от обязанности представить декларации.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декларационная кампания закончилась, лицо прошло лечение, ему необходимо в разумные сроки исполнить обязанность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59" name="CustomShape 11"/>
          <p:cNvSpPr/>
          <p:nvPr/>
        </p:nvSpPr>
        <p:spPr>
          <a:xfrm>
            <a:off x="545400" y="6286320"/>
            <a:ext cx="11239920" cy="39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необходима справка в т.ч. формате .XSB, то это прописывается в порядке представления справки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0" name="CustomShape 12"/>
          <p:cNvSpPr/>
          <p:nvPr/>
        </p:nvSpPr>
        <p:spPr>
          <a:xfrm>
            <a:off x="545400" y="4729680"/>
            <a:ext cx="11239920" cy="39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Квалифицирующий признак "31 декабря" не у всех декларантов (см., например, гос.должности)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61" name="TextShape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4A503E5-D535-4CD7-A6A5-EA96EF4DD9D1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63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64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5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66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7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23EA78F-3D78-42BB-86D0-8CE28AF87629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26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269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Работа с СПО "Справки БК"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0" name="CustomShape 8"/>
          <p:cNvSpPr/>
          <p:nvPr/>
        </p:nvSpPr>
        <p:spPr>
          <a:xfrm>
            <a:off x="1286280" y="1724040"/>
            <a:ext cx="10499040" cy="575640"/>
          </a:xfrm>
          <a:prstGeom prst="rect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1" name="CustomShape 9"/>
          <p:cNvSpPr/>
          <p:nvPr/>
        </p:nvSpPr>
        <p:spPr>
          <a:xfrm>
            <a:off x="545400" y="186840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2" name="CustomShape 10"/>
          <p:cNvSpPr/>
          <p:nvPr/>
        </p:nvSpPr>
        <p:spPr>
          <a:xfrm>
            <a:off x="1286280" y="2908080"/>
            <a:ext cx="10499040" cy="359640"/>
          </a:xfrm>
          <a:prstGeom prst="rect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Не допускаются дефекты печати в виде полос, пятен (при дефектах барабана или картриджа принтера)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3" name="CustomShape 11"/>
          <p:cNvSpPr/>
          <p:nvPr/>
        </p:nvSpPr>
        <p:spPr>
          <a:xfrm>
            <a:off x="545400" y="294732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4" name="CustomShape 12"/>
          <p:cNvSpPr/>
          <p:nvPr/>
        </p:nvSpPr>
        <p:spPr>
          <a:xfrm>
            <a:off x="1286280" y="2423880"/>
            <a:ext cx="10499040" cy="359640"/>
          </a:xfrm>
          <a:prstGeom prst="rect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Для печати справок используется лазерный принтер, обеспечивающий качественную печать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5" name="CustomShape 13"/>
          <p:cNvSpPr/>
          <p:nvPr/>
        </p:nvSpPr>
        <p:spPr>
          <a:xfrm>
            <a:off x="545400" y="246060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6" name="CustomShape 14"/>
          <p:cNvSpPr/>
          <p:nvPr/>
        </p:nvSpPr>
        <p:spPr>
          <a:xfrm>
            <a:off x="1286280" y="3391920"/>
            <a:ext cx="10499040" cy="875160"/>
          </a:xfrm>
          <a:prstGeom prst="rect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Не допускается наличие подписи и пометок на линейных и двумерных штрих-кодах</a:t>
            </a:r>
            <a:br/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(подпись на справке может быть поставлена в правом нижнем углу всех страниц, кроме последней: </a:t>
            </a:r>
            <a:br/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на последней странице подпись ставится в специально отведенном месте)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7" name="CustomShape 15"/>
          <p:cNvSpPr/>
          <p:nvPr/>
        </p:nvSpPr>
        <p:spPr>
          <a:xfrm>
            <a:off x="545400" y="368604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78" name="CustomShape 16"/>
          <p:cNvSpPr/>
          <p:nvPr/>
        </p:nvSpPr>
        <p:spPr>
          <a:xfrm>
            <a:off x="1286280" y="4391280"/>
            <a:ext cx="10499040" cy="359640"/>
          </a:xfrm>
          <a:prstGeom prst="rect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Не допускаются рукописные правки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79" name="CustomShape 17"/>
          <p:cNvSpPr/>
          <p:nvPr/>
        </p:nvSpPr>
        <p:spPr>
          <a:xfrm>
            <a:off x="545400" y="442800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81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82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3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4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85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543EAE8-B6B5-41F5-9D75-71BB4191F750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28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287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Работа с СПО "Справки БК"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8" name="CustomShape 8"/>
          <p:cNvSpPr/>
          <p:nvPr/>
        </p:nvSpPr>
        <p:spPr>
          <a:xfrm>
            <a:off x="1286280" y="1718640"/>
            <a:ext cx="1049904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9" name="CustomShape 9"/>
          <p:cNvSpPr/>
          <p:nvPr/>
        </p:nvSpPr>
        <p:spPr>
          <a:xfrm>
            <a:off x="545400" y="186336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90" name="CustomShape 10"/>
          <p:cNvSpPr/>
          <p:nvPr/>
        </p:nvSpPr>
        <p:spPr>
          <a:xfrm>
            <a:off x="1286280" y="2403720"/>
            <a:ext cx="10499040" cy="35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Справки не рекомендуется прошивать и фиксировать скрепкой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1" name="CustomShape 11"/>
          <p:cNvSpPr/>
          <p:nvPr/>
        </p:nvSpPr>
        <p:spPr>
          <a:xfrm>
            <a:off x="545400" y="243612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92" name="CustomShape 12"/>
          <p:cNvSpPr/>
          <p:nvPr/>
        </p:nvSpPr>
        <p:spPr>
          <a:xfrm>
            <a:off x="1286280" y="2872440"/>
            <a:ext cx="10499040" cy="35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Рекомендуется обеспечить печать справки и ее заверение в течение одного дня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3" name="CustomShape 13"/>
          <p:cNvSpPr/>
          <p:nvPr/>
        </p:nvSpPr>
        <p:spPr>
          <a:xfrm>
            <a:off x="545400" y="290916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  <p:sp>
        <p:nvSpPr>
          <p:cNvPr id="294" name="CustomShape 14"/>
          <p:cNvSpPr/>
          <p:nvPr/>
        </p:nvSpPr>
        <p:spPr>
          <a:xfrm>
            <a:off x="1286280" y="3341520"/>
            <a:ext cx="1049904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f5597"/>
                </a:solidFill>
                <a:latin typeface="Calibri"/>
              </a:rPr>
              <a:t>Не рекомендуется осуществлять подмену листов справки листами, напечатанными в иной момент времени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5" name="CustomShape 15"/>
          <p:cNvSpPr/>
          <p:nvPr/>
        </p:nvSpPr>
        <p:spPr>
          <a:xfrm>
            <a:off x="545400" y="3485880"/>
            <a:ext cx="437760" cy="286560"/>
          </a:xfrm>
          <a:prstGeom prst="right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97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98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0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01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654C80A-84A3-41C6-B7B4-387F7534088F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0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303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Работа с СПО "Справки БК"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04" name="CustomShape 8"/>
          <p:cNvSpPr/>
          <p:nvPr/>
        </p:nvSpPr>
        <p:spPr>
          <a:xfrm>
            <a:off x="545400" y="1716480"/>
            <a:ext cx="11239920" cy="35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рекомендуем печатать справку на листах формата А5, а также использовать двустороннюю печать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5" name="CustomShape 9"/>
          <p:cNvSpPr/>
          <p:nvPr/>
        </p:nvSpPr>
        <p:spPr>
          <a:xfrm>
            <a:off x="545400" y="3277440"/>
            <a:ext cx="11239920" cy="129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Невозможность подать справку ситуативна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6" name="CustomShape 10"/>
          <p:cNvSpPr/>
          <p:nvPr/>
        </p:nvSpPr>
        <p:spPr>
          <a:xfrm>
            <a:off x="545400" y="2236680"/>
            <a:ext cx="11239920" cy="35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Нецелесообразность двусторонней печати обусловлена требованиями к работе с ГИС "Посейдон"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7" name="CustomShape 11"/>
          <p:cNvSpPr/>
          <p:nvPr/>
        </p:nvSpPr>
        <p:spPr>
          <a:xfrm>
            <a:off x="545400" y="4734000"/>
            <a:ext cx="1123992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Заявление о невозможности подкрепляются подтверждающими документами, общие фразы: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"не общаемся", "не поддерживаем контакт" должны оцениваться критически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8" name="CustomShape 12"/>
          <p:cNvSpPr/>
          <p:nvPr/>
        </p:nvSpPr>
        <p:spPr>
          <a:xfrm>
            <a:off x="545400" y="2757240"/>
            <a:ext cx="11239920" cy="35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СПО "Справки БК" разработано ФСО России, а не Минтрудом России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10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11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2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13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14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74EE4D5-E8CA-4A04-A968-78C8C7273246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15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316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Обзор практики невозможности представить сведения на родственника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17" name="CustomShape 8"/>
          <p:cNvSpPr/>
          <p:nvPr/>
        </p:nvSpPr>
        <p:spPr>
          <a:xfrm>
            <a:off x="1783080" y="348696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8" name="CustomShape 9"/>
          <p:cNvSpPr/>
          <p:nvPr/>
        </p:nvSpPr>
        <p:spPr>
          <a:xfrm>
            <a:off x="1783080" y="268452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Лицо заблаговременно обращается с заявлением, в котором указывает причины невозможности представления сведений (желательно с подтверждающими документами)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9" name="CustomShape 10"/>
          <p:cNvSpPr/>
          <p:nvPr/>
        </p:nvSpPr>
        <p:spPr>
          <a:xfrm>
            <a:off x="1783080" y="444348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Заседание желательно проводить в период декларационной кампании, чтобы дать сотруднику шанс представить сведения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0" name="Line 11"/>
          <p:cNvSpPr/>
          <p:nvPr/>
        </p:nvSpPr>
        <p:spPr>
          <a:xfrm>
            <a:off x="407880" y="3402360"/>
            <a:ext cx="1152972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Line 12"/>
          <p:cNvSpPr/>
          <p:nvPr/>
        </p:nvSpPr>
        <p:spPr>
          <a:xfrm>
            <a:off x="369720" y="4393080"/>
            <a:ext cx="1153008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13"/>
          <p:cNvSpPr/>
          <p:nvPr/>
        </p:nvSpPr>
        <p:spPr>
          <a:xfrm>
            <a:off x="451800" y="249732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23" name="CustomShape 14"/>
          <p:cNvSpPr/>
          <p:nvPr/>
        </p:nvSpPr>
        <p:spPr>
          <a:xfrm>
            <a:off x="451800" y="342648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24" name="CustomShape 15"/>
          <p:cNvSpPr/>
          <p:nvPr/>
        </p:nvSpPr>
        <p:spPr>
          <a:xfrm>
            <a:off x="451800" y="437904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4.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25" name="CustomShape 16"/>
          <p:cNvSpPr/>
          <p:nvPr/>
        </p:nvSpPr>
        <p:spPr>
          <a:xfrm>
            <a:off x="1783080" y="181080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Каждый случай невозможности подлежит рассмотрению на комиссии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(подразделение самостоятельно принять решение не может)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6" name="Line 17"/>
          <p:cNvSpPr/>
          <p:nvPr/>
        </p:nvSpPr>
        <p:spPr>
          <a:xfrm>
            <a:off x="407880" y="2529000"/>
            <a:ext cx="1152972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8"/>
          <p:cNvSpPr/>
          <p:nvPr/>
        </p:nvSpPr>
        <p:spPr>
          <a:xfrm>
            <a:off x="451800" y="162396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29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30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1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32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33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597891D-5177-46C9-9A29-5A564E9E7749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3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335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Обзор практики невозможности представить сведения на родственника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36" name="CustomShape 8"/>
          <p:cNvSpPr/>
          <p:nvPr/>
        </p:nvSpPr>
        <p:spPr>
          <a:xfrm>
            <a:off x="4437360" y="1357920"/>
            <a:ext cx="3455640" cy="5468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44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2e75b6"/>
                </a:solidFill>
                <a:latin typeface="Calibri"/>
              </a:rPr>
              <a:t>Решения комиссии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337" name="CustomShape 9"/>
          <p:cNvSpPr/>
          <p:nvPr/>
        </p:nvSpPr>
        <p:spPr>
          <a:xfrm>
            <a:off x="545400" y="2089080"/>
            <a:ext cx="3455640" cy="863640"/>
          </a:xfrm>
          <a:prstGeom prst="rect">
            <a:avLst/>
          </a:prstGeom>
          <a:solidFill>
            <a:schemeClr val="bg1"/>
          </a:solidFill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Причина объективна и уважительна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8" name="CustomShape 10"/>
          <p:cNvSpPr/>
          <p:nvPr/>
        </p:nvSpPr>
        <p:spPr>
          <a:xfrm>
            <a:off x="4437360" y="2089080"/>
            <a:ext cx="3455640" cy="863640"/>
          </a:xfrm>
          <a:prstGeom prst="rect">
            <a:avLst/>
          </a:prstGeom>
          <a:solidFill>
            <a:schemeClr val="bg1"/>
          </a:solidFill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Причина неуважительна + рекомендация принять меры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9" name="CustomShape 11"/>
          <p:cNvSpPr/>
          <p:nvPr/>
        </p:nvSpPr>
        <p:spPr>
          <a:xfrm>
            <a:off x="8329680" y="2089080"/>
            <a:ext cx="3455640" cy="863640"/>
          </a:xfrm>
          <a:prstGeom prst="rect">
            <a:avLst/>
          </a:prstGeom>
          <a:solidFill>
            <a:schemeClr val="bg1"/>
          </a:solidFill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Причина необъективна и является уклонением + ответственность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0" name="Line 12"/>
          <p:cNvSpPr/>
          <p:nvPr/>
        </p:nvSpPr>
        <p:spPr>
          <a:xfrm flipH="1">
            <a:off x="2273040" y="1904760"/>
            <a:ext cx="3892320" cy="18396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1" name="Line 13"/>
          <p:cNvSpPr/>
          <p:nvPr/>
        </p:nvSpPr>
        <p:spPr>
          <a:xfrm>
            <a:off x="6165360" y="1904760"/>
            <a:ext cx="0" cy="18396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Line 14"/>
          <p:cNvSpPr/>
          <p:nvPr/>
        </p:nvSpPr>
        <p:spPr>
          <a:xfrm>
            <a:off x="6165360" y="1904760"/>
            <a:ext cx="3891960" cy="18396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CustomShape 15"/>
          <p:cNvSpPr/>
          <p:nvPr/>
        </p:nvSpPr>
        <p:spPr>
          <a:xfrm>
            <a:off x="2793600" y="3215880"/>
            <a:ext cx="8991720" cy="540000"/>
          </a:xfrm>
          <a:prstGeom prst="rect">
            <a:avLst/>
          </a:prstGeom>
          <a:noFill/>
          <a:ln w="28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latin typeface="Calibri"/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44" name="CustomShape 16"/>
          <p:cNvSpPr/>
          <p:nvPr/>
        </p:nvSpPr>
        <p:spPr>
          <a:xfrm>
            <a:off x="545400" y="3087000"/>
            <a:ext cx="235260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Объективная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причина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5" name="CustomShape 17"/>
          <p:cNvSpPr/>
          <p:nvPr/>
        </p:nvSpPr>
        <p:spPr>
          <a:xfrm>
            <a:off x="2372760" y="3157920"/>
            <a:ext cx="462600" cy="65592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6" name="CustomShape 18"/>
          <p:cNvSpPr/>
          <p:nvPr/>
        </p:nvSpPr>
        <p:spPr>
          <a:xfrm>
            <a:off x="2793600" y="4070160"/>
            <a:ext cx="8991720" cy="540000"/>
          </a:xfrm>
          <a:prstGeom prst="rect">
            <a:avLst/>
          </a:prstGeom>
          <a:noFill/>
          <a:ln w="284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latin typeface="Calibri"/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347" name="CustomShape 19"/>
          <p:cNvSpPr/>
          <p:nvPr/>
        </p:nvSpPr>
        <p:spPr>
          <a:xfrm>
            <a:off x="545400" y="3941280"/>
            <a:ext cx="235260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Уважительная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причина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48" name="CustomShape 20"/>
          <p:cNvSpPr/>
          <p:nvPr/>
        </p:nvSpPr>
        <p:spPr>
          <a:xfrm>
            <a:off x="2372760" y="4012560"/>
            <a:ext cx="462600" cy="65592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9" name="CustomShape 21"/>
          <p:cNvSpPr/>
          <p:nvPr/>
        </p:nvSpPr>
        <p:spPr>
          <a:xfrm>
            <a:off x="545400" y="4790880"/>
            <a:ext cx="11239920" cy="935640"/>
          </a:xfrm>
          <a:prstGeom prst="rect">
            <a:avLst/>
          </a:prstGeom>
          <a:noFill/>
          <a:ln w="2844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50" name="CustomShape 22"/>
          <p:cNvSpPr/>
          <p:nvPr/>
        </p:nvSpPr>
        <p:spPr>
          <a:xfrm>
            <a:off x="545400" y="5874840"/>
            <a:ext cx="11239920" cy="8438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2e75b6"/>
                </a:solidFill>
                <a:latin typeface="Calibri"/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52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53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4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5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56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D0A76BF-B062-46E0-9F88-5D1F4BEDE973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57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358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Общие вопросы по представлению справки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59" name="CustomShape 8"/>
          <p:cNvSpPr/>
          <p:nvPr/>
        </p:nvSpPr>
        <p:spPr>
          <a:xfrm>
            <a:off x="545400" y="2607480"/>
            <a:ext cx="11239920" cy="35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 общему правилу, справка подается один раз; уточненная справка также подается один раз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0" name="CustomShape 9"/>
          <p:cNvSpPr/>
          <p:nvPr/>
        </p:nvSpPr>
        <p:spPr>
          <a:xfrm>
            <a:off x="545400" y="3138120"/>
            <a:ext cx="1123992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Уточненная справка подается в течение месяца со дня окончания декларационной кампании: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подать уточненную справку в период декларационной кампании нельзя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1" name="CustomShape 10"/>
          <p:cNvSpPr/>
          <p:nvPr/>
        </p:nvSpPr>
        <p:spPr>
          <a:xfrm>
            <a:off x="545400" y="1429200"/>
            <a:ext cx="11239920" cy="100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Справка распечатывается, подписывается и включается в личное дело (при наличии);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представление .XSB файла не отменяет необходимость представить справку в бумажном варианте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(необходимо предусмотреть соответствующие положения в порядке представления справки)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2" name="CustomShape 11"/>
          <p:cNvSpPr/>
          <p:nvPr/>
        </p:nvSpPr>
        <p:spPr>
          <a:xfrm>
            <a:off x="545400" y="4775040"/>
            <a:ext cx="1123992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Обязательные для приложения к справке документы предусмотрены для разделов 2 и 4,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все остальное – факультативно и по желанию декларанта; все приложения приобщаются к справке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3" name="CustomShape 12"/>
          <p:cNvSpPr/>
          <p:nvPr/>
        </p:nvSpPr>
        <p:spPr>
          <a:xfrm>
            <a:off x="545400" y="5593320"/>
            <a:ext cx="11239920" cy="35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При приеме справки необходимо оценивать ее форму: сдана ли с использованием актуальной версии СПО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4" name="CustomShape 13"/>
          <p:cNvSpPr/>
          <p:nvPr/>
        </p:nvSpPr>
        <p:spPr>
          <a:xfrm>
            <a:off x="545400" y="3956400"/>
            <a:ext cx="1123992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Представление уточненных сведений предусматривает повторное представление только справки,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которой не отражены или не полностью отражены какие-либо сведения либо имеются ошибки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65" name="CustomShape 14"/>
          <p:cNvSpPr/>
          <p:nvPr/>
        </p:nvSpPr>
        <p:spPr>
          <a:xfrm>
            <a:off x="545400" y="6123960"/>
            <a:ext cx="11239920" cy="35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Разные признаки, разные строки в соответствующих подразделах (разделах) справки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67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68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9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0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71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B4444C8-6090-409B-917A-7AE59728E2FE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7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373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Титульный лист декларации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74" name="CustomShape 8"/>
          <p:cNvSpPr/>
          <p:nvPr/>
        </p:nvSpPr>
        <p:spPr>
          <a:xfrm>
            <a:off x="545400" y="3737160"/>
            <a:ext cx="1123992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"Самозанятый" это обыденное понимание; по факту это применение специального налогового режима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"Налог на профессиональный доход"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5" name="CustomShape 9"/>
          <p:cNvSpPr/>
          <p:nvPr/>
        </p:nvSpPr>
        <p:spPr>
          <a:xfrm>
            <a:off x="1821240" y="2622240"/>
            <a:ext cx="1011636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6" name="CustomShape 10"/>
          <p:cNvSpPr/>
          <p:nvPr/>
        </p:nvSpPr>
        <p:spPr>
          <a:xfrm>
            <a:off x="1821240" y="181980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СНИЛС с ноября 2013 года присваивается новорожденным в беззаявительном порядке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77" name="Line 11"/>
          <p:cNvSpPr/>
          <p:nvPr/>
        </p:nvSpPr>
        <p:spPr>
          <a:xfrm>
            <a:off x="445680" y="2547360"/>
            <a:ext cx="1153008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CustomShape 12"/>
          <p:cNvSpPr/>
          <p:nvPr/>
        </p:nvSpPr>
        <p:spPr>
          <a:xfrm>
            <a:off x="489600" y="163260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79" name="CustomShape 13"/>
          <p:cNvSpPr/>
          <p:nvPr/>
        </p:nvSpPr>
        <p:spPr>
          <a:xfrm>
            <a:off x="489600" y="256140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380" name="Line 14"/>
          <p:cNvSpPr/>
          <p:nvPr/>
        </p:nvSpPr>
        <p:spPr>
          <a:xfrm>
            <a:off x="407880" y="5330880"/>
            <a:ext cx="1152972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1" name="CustomShape 15"/>
          <p:cNvSpPr/>
          <p:nvPr/>
        </p:nvSpPr>
        <p:spPr>
          <a:xfrm>
            <a:off x="545400" y="4534200"/>
            <a:ext cx="1009332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Служащий может применять "Налог на профессиональный доход" только в отношении сдачи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аренду (наем) жилых помещений (письмо Минтруда России от 19.04.2021 № 28-6/10/В-4623)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82" name="CustomShape 16"/>
          <p:cNvSpPr/>
          <p:nvPr/>
        </p:nvSpPr>
        <p:spPr>
          <a:xfrm>
            <a:off x="552960" y="5502600"/>
            <a:ext cx="1123236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383" name="Picture 2" descr=""/>
          <p:cNvPicPr/>
          <p:nvPr/>
        </p:nvPicPr>
        <p:blipFill>
          <a:blip r:embed="rId2"/>
          <a:stretch/>
        </p:blipFill>
        <p:spPr>
          <a:xfrm>
            <a:off x="10910880" y="4420800"/>
            <a:ext cx="874080" cy="87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85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86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7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8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89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26CCF1A-F713-43B0-B9BA-78FAFDB9009E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9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391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392" name="Рисунок 7" descr=""/>
          <p:cNvPicPr/>
          <p:nvPr/>
        </p:nvPicPr>
        <p:blipFill>
          <a:blip r:embed="rId2"/>
          <a:stretch/>
        </p:blipFill>
        <p:spPr>
          <a:xfrm>
            <a:off x="2374560" y="1357920"/>
            <a:ext cx="7442280" cy="541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96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97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8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9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0" name="CustomShape 6"/>
          <p:cNvSpPr/>
          <p:nvPr/>
        </p:nvSpPr>
        <p:spPr>
          <a:xfrm>
            <a:off x="551520" y="766800"/>
            <a:ext cx="110887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70ad47"/>
                </a:solidFill>
                <a:latin typeface="Calibri"/>
              </a:rPr>
              <a:t>Полномочия Минтруда России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70ad47"/>
                </a:solidFill>
                <a:latin typeface="Calibri"/>
              </a:rPr>
              <a:t>и антикоррупционные требования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01" name="Рисунок 2" descr=""/>
          <p:cNvPicPr/>
          <p:nvPr/>
        </p:nvPicPr>
        <p:blipFill>
          <a:blip r:embed="rId1"/>
          <a:srcRect l="0" t="0" r="0" b="18856"/>
          <a:stretch/>
        </p:blipFill>
        <p:spPr>
          <a:xfrm>
            <a:off x="383040" y="1931040"/>
            <a:ext cx="3255120" cy="3302280"/>
          </a:xfrm>
          <a:prstGeom prst="rect">
            <a:avLst/>
          </a:prstGeom>
          <a:ln>
            <a:noFill/>
          </a:ln>
        </p:spPr>
      </p:pic>
      <p:graphicFrame>
        <p:nvGraphicFramePr>
          <p:cNvPr id="102" name="Table 7"/>
          <p:cNvGraphicFramePr/>
          <p:nvPr/>
        </p:nvGraphicFramePr>
        <p:xfrm>
          <a:off x="4219200" y="2188800"/>
          <a:ext cx="7589520" cy="2411640"/>
        </p:xfrm>
        <a:graphic>
          <a:graphicData uri="http://schemas.openxmlformats.org/drawingml/2006/table">
            <a:tbl>
              <a:tblPr/>
              <a:tblGrid>
                <a:gridCol w="966600"/>
                <a:gridCol w="6622920"/>
              </a:tblGrid>
              <a:tr h="972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Оказание консультативной и методической помощи </a:t>
                      </a:r>
                      <a:br/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в реализации требований антикоррупционного законодательства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  <a:ea typeface="Calibri"/>
                        </a:rPr>
                        <a:t>Издание инструктивно-методических материалов </a:t>
                      </a:r>
                      <a:br/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  <a:ea typeface="Calibri"/>
                        </a:rPr>
                        <a:t>по вопросам противодействия коррупции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/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в организациях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3" name="CustomShape 8"/>
          <p:cNvSpPr/>
          <p:nvPr/>
        </p:nvSpPr>
        <p:spPr>
          <a:xfrm>
            <a:off x="375480" y="5652720"/>
            <a:ext cx="11409840" cy="71748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latin typeface="Calibri"/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04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105" name="TextShape 9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6DA8462-642A-428B-B99E-0809F75CDC57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394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395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6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7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398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6A7798B-C41B-4B06-8D2A-8456802361CC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399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400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01" name="CustomShape 8"/>
          <p:cNvSpPr/>
          <p:nvPr/>
        </p:nvSpPr>
        <p:spPr>
          <a:xfrm>
            <a:off x="552960" y="5356080"/>
            <a:ext cx="3456720" cy="79164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Иные доходы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2" name="CustomShape 9"/>
          <p:cNvSpPr/>
          <p:nvPr/>
        </p:nvSpPr>
        <p:spPr>
          <a:xfrm>
            <a:off x="552960" y="2484360"/>
            <a:ext cx="3456720" cy="79164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Доходы, предусмотренные строками 1-5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3" name="CustomShape 10"/>
          <p:cNvSpPr/>
          <p:nvPr/>
        </p:nvSpPr>
        <p:spPr>
          <a:xfrm>
            <a:off x="5219640" y="3386160"/>
            <a:ext cx="6565680" cy="737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2e75b6"/>
                </a:solidFill>
                <a:latin typeface="Calibri"/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04" name="CustomShape 11"/>
          <p:cNvSpPr/>
          <p:nvPr/>
        </p:nvSpPr>
        <p:spPr>
          <a:xfrm>
            <a:off x="5231880" y="6256440"/>
            <a:ext cx="6553440" cy="491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2e75b6"/>
                </a:solidFill>
                <a:latin typeface="Calibri"/>
              </a:rPr>
              <a:t>Некоторые доходы могут не облагаться налогом (или лицо обязано самостоятельно уплатить налог)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05" name="CustomShape 12"/>
          <p:cNvSpPr/>
          <p:nvPr/>
        </p:nvSpPr>
        <p:spPr>
          <a:xfrm>
            <a:off x="552960" y="1647360"/>
            <a:ext cx="1123236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Понятие "доход" в антикоррупционном законодательстве не тождественно понятию "доход" в налоговом законодательстве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6" name="CustomShape 13"/>
          <p:cNvSpPr/>
          <p:nvPr/>
        </p:nvSpPr>
        <p:spPr>
          <a:xfrm>
            <a:off x="4222800" y="2484360"/>
            <a:ext cx="7562520" cy="791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7" name="CustomShape 14"/>
          <p:cNvSpPr/>
          <p:nvPr/>
        </p:nvSpPr>
        <p:spPr>
          <a:xfrm>
            <a:off x="4222800" y="5356080"/>
            <a:ext cx="7562520" cy="791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 физических или юридических лиц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8" name="CustomShape 15"/>
          <p:cNvSpPr/>
          <p:nvPr/>
        </p:nvSpPr>
        <p:spPr>
          <a:xfrm>
            <a:off x="552960" y="4227840"/>
            <a:ext cx="11232360" cy="575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09" name="CustomShape 16"/>
          <p:cNvSpPr/>
          <p:nvPr/>
        </p:nvSpPr>
        <p:spPr>
          <a:xfrm>
            <a:off x="552960" y="4905720"/>
            <a:ext cx="11232360" cy="35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Положительный финансовый результат только для отдельных видов доходов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11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12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3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4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15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2642E4B-0F6C-4259-9923-9A9E141179CC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41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417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18" name="CustomShape 8"/>
          <p:cNvSpPr/>
          <p:nvPr/>
        </p:nvSpPr>
        <p:spPr>
          <a:xfrm>
            <a:off x="545400" y="1600560"/>
            <a:ext cx="1123992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Доход, полученный в натуральной форме, не отражается.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Когда будет реализован, тогда будет указан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19" name="CustomShape 9"/>
          <p:cNvSpPr/>
          <p:nvPr/>
        </p:nvSpPr>
        <p:spPr>
          <a:xfrm>
            <a:off x="552960" y="4938120"/>
            <a:ext cx="11232360" cy="93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Денежные средства в виде кредитов (займов) в разделе 1 справки не указываются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Договор займа между гражданами должен быть заключен в письменной форме, если его сумма превышает десять тысяч рублей, а в случае, когда займодавцем является юридическое лицо, - независимо от суммы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0" name="CustomShape 10"/>
          <p:cNvSpPr/>
          <p:nvPr/>
        </p:nvSpPr>
        <p:spPr>
          <a:xfrm>
            <a:off x="552960" y="2363040"/>
            <a:ext cx="1123236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1" name="CustomShape 11"/>
          <p:cNvSpPr/>
          <p:nvPr/>
        </p:nvSpPr>
        <p:spPr>
          <a:xfrm>
            <a:off x="552960" y="3125520"/>
            <a:ext cx="1123236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2-НДФЛ формально нет, в рамках редакционной правки заменили на "Справку о доходах и суммах налогов физического лица" (для декларанта ничего не поменялось)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2" name="CustomShape 12"/>
          <p:cNvSpPr/>
          <p:nvPr/>
        </p:nvSpPr>
        <p:spPr>
          <a:xfrm>
            <a:off x="552960" y="3887640"/>
            <a:ext cx="11232360" cy="93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Государственный сертификат на материнский (семейный) капитал указывается в случае, если в отчетном периоде служащий (работник) или его супруга (супруг) распорядился (-ась) средствами материнского (семейного) капитала в полном объеме либо частично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3" name="CustomShape 13"/>
          <p:cNvSpPr/>
          <p:nvPr/>
        </p:nvSpPr>
        <p:spPr>
          <a:xfrm>
            <a:off x="545400" y="5988600"/>
            <a:ext cx="11239920" cy="46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Отсутствие необходимости отражать "туристический кешбэк", "детский кешбэк"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25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26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7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28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29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ED5E942-AB8D-42D5-9E52-A3D95758813E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43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431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1. Сведения о доходах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32" name="CustomShape 8"/>
          <p:cNvSpPr/>
          <p:nvPr/>
        </p:nvSpPr>
        <p:spPr>
          <a:xfrm>
            <a:off x="545400" y="1600560"/>
            <a:ext cx="11239920" cy="46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указываются сведения о социальном, имущественном, инвестиционном налоговом вычете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3" name="CustomShape 9"/>
          <p:cNvSpPr/>
          <p:nvPr/>
        </p:nvSpPr>
        <p:spPr>
          <a:xfrm>
            <a:off x="545400" y="2174760"/>
            <a:ext cx="11239920" cy="46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Гранты указываются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4" name="CustomShape 10"/>
          <p:cNvSpPr/>
          <p:nvPr/>
        </p:nvSpPr>
        <p:spPr>
          <a:xfrm>
            <a:off x="545400" y="2715120"/>
            <a:ext cx="11239920" cy="103140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5" name="CustomShape 11"/>
          <p:cNvSpPr/>
          <p:nvPr/>
        </p:nvSpPr>
        <p:spPr>
          <a:xfrm>
            <a:off x="545400" y="3849120"/>
            <a:ext cx="11239920" cy="72432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указываются денежные средства,  связанные с оплатой коммунальных и иных услуг, наймом жилого помещения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37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38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0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41" name="TextShape 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A780CDC-5E4A-49F9-9A2C-F13B811D482D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  <p:pic>
        <p:nvPicPr>
          <p:cNvPr id="44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443" name="CustomShape 7"/>
          <p:cNvSpPr/>
          <p:nvPr/>
        </p:nvSpPr>
        <p:spPr>
          <a:xfrm>
            <a:off x="545400" y="784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2. Сведения о расходах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44" name="CustomShape 8"/>
          <p:cNvSpPr/>
          <p:nvPr/>
        </p:nvSpPr>
        <p:spPr>
          <a:xfrm>
            <a:off x="545400" y="2840040"/>
            <a:ext cx="1123992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5" name="CustomShape 9"/>
          <p:cNvSpPr/>
          <p:nvPr/>
        </p:nvSpPr>
        <p:spPr>
          <a:xfrm>
            <a:off x="545400" y="3565440"/>
            <a:ext cx="11239920" cy="431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Заполнение раздела при отсутствии оснований не является правонарушением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6" name="CustomShape 10"/>
          <p:cNvSpPr/>
          <p:nvPr/>
        </p:nvSpPr>
        <p:spPr>
          <a:xfrm>
            <a:off x="545400" y="4146480"/>
            <a:ext cx="1123992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7" name="CustomShape 11"/>
          <p:cNvSpPr/>
          <p:nvPr/>
        </p:nvSpPr>
        <p:spPr>
          <a:xfrm>
            <a:off x="545400" y="4871880"/>
            <a:ext cx="1123992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8" name="CustomShape 12"/>
          <p:cNvSpPr/>
          <p:nvPr/>
        </p:nvSpPr>
        <p:spPr>
          <a:xfrm>
            <a:off x="545400" y="5597280"/>
            <a:ext cx="11239920" cy="431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49" name="Рисунок 18" descr=""/>
          <p:cNvPicPr/>
          <p:nvPr/>
        </p:nvPicPr>
        <p:blipFill>
          <a:blip r:embed="rId2"/>
          <a:stretch/>
        </p:blipFill>
        <p:spPr>
          <a:xfrm>
            <a:off x="2217960" y="1424520"/>
            <a:ext cx="7743600" cy="971280"/>
          </a:xfrm>
          <a:prstGeom prst="rect">
            <a:avLst/>
          </a:prstGeom>
          <a:ln>
            <a:noFill/>
          </a:ln>
        </p:spPr>
      </p:pic>
      <p:sp>
        <p:nvSpPr>
          <p:cNvPr id="450" name="CustomShape 13"/>
          <p:cNvSpPr/>
          <p:nvPr/>
        </p:nvSpPr>
        <p:spPr>
          <a:xfrm>
            <a:off x="545400" y="6178320"/>
            <a:ext cx="11239920" cy="431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лицом сделка совершена до поступления на службу (работу), то такая сделка не отражается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52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53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4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5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5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457" name="CustomShape 6"/>
          <p:cNvSpPr/>
          <p:nvPr/>
        </p:nvSpPr>
        <p:spPr>
          <a:xfrm>
            <a:off x="559800" y="2521440"/>
            <a:ext cx="2290680" cy="79164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Недвижимое имущество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58" name="CustomShape 7"/>
          <p:cNvSpPr/>
          <p:nvPr/>
        </p:nvSpPr>
        <p:spPr>
          <a:xfrm>
            <a:off x="559800" y="80172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3. Сведения об имуществе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459" name="Рисунок 9" descr=""/>
          <p:cNvPicPr/>
          <p:nvPr/>
        </p:nvPicPr>
        <p:blipFill>
          <a:blip r:embed="rId2"/>
          <a:stretch/>
        </p:blipFill>
        <p:spPr>
          <a:xfrm>
            <a:off x="2228760" y="1399320"/>
            <a:ext cx="7781400" cy="961560"/>
          </a:xfrm>
          <a:prstGeom prst="rect">
            <a:avLst/>
          </a:prstGeom>
          <a:ln>
            <a:noFill/>
          </a:ln>
        </p:spPr>
      </p:pic>
      <p:sp>
        <p:nvSpPr>
          <p:cNvPr id="460" name="CustomShape 8"/>
          <p:cNvSpPr/>
          <p:nvPr/>
        </p:nvSpPr>
        <p:spPr>
          <a:xfrm>
            <a:off x="3088800" y="2509560"/>
            <a:ext cx="8696160" cy="791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Росреестр  (сведения, содержащиеся в ЕГРН)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Специальные основания возникновения собственности (наследство, пай, проч.)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1" name="CustomShape 9"/>
          <p:cNvSpPr/>
          <p:nvPr/>
        </p:nvSpPr>
        <p:spPr>
          <a:xfrm>
            <a:off x="3088800" y="3427920"/>
            <a:ext cx="8696160" cy="35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Каждый объект отдельно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2" name="CustomShape 10"/>
          <p:cNvSpPr/>
          <p:nvPr/>
        </p:nvSpPr>
        <p:spPr>
          <a:xfrm>
            <a:off x="3088800" y="3914640"/>
            <a:ext cx="8696160" cy="35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Совместная собственность указывается по официальным документам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3" name="CustomShape 11"/>
          <p:cNvSpPr/>
          <p:nvPr/>
        </p:nvSpPr>
        <p:spPr>
          <a:xfrm>
            <a:off x="3088800" y="4401360"/>
            <a:ext cx="8696160" cy="575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Общая долевая собственность МКД или садоводства (огородничества)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не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4" name="CustomShape 12"/>
          <p:cNvSpPr/>
          <p:nvPr/>
        </p:nvSpPr>
        <p:spPr>
          <a:xfrm>
            <a:off x="3088800" y="5104080"/>
            <a:ext cx="8696160" cy="575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Земля под МКД не указывается, даже если лицо выделило себе право собственности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5" name="CustomShape 13"/>
          <p:cNvSpPr/>
          <p:nvPr/>
        </p:nvSpPr>
        <p:spPr>
          <a:xfrm>
            <a:off x="3088800" y="5806800"/>
            <a:ext cx="8696160" cy="575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66" name="TextShape 14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F1A25AA-51A7-4415-8E23-90B4F3F325B4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68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69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0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1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72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473" name="CustomShape 6"/>
          <p:cNvSpPr/>
          <p:nvPr/>
        </p:nvSpPr>
        <p:spPr>
          <a:xfrm>
            <a:off x="559800" y="2541960"/>
            <a:ext cx="2290680" cy="75168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Транспортное средство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4" name="CustomShape 7"/>
          <p:cNvSpPr/>
          <p:nvPr/>
        </p:nvSpPr>
        <p:spPr>
          <a:xfrm>
            <a:off x="559800" y="80172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3. Сведения об имуществе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75" name="CustomShape 8"/>
          <p:cNvSpPr/>
          <p:nvPr/>
        </p:nvSpPr>
        <p:spPr>
          <a:xfrm>
            <a:off x="3088800" y="2530080"/>
            <a:ext cx="8696160" cy="76356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Регистрирующие органы по компетенции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476" name="Рисунок 12" descr=""/>
          <p:cNvPicPr/>
          <p:nvPr/>
        </p:nvPicPr>
        <p:blipFill>
          <a:blip r:embed="rId2"/>
          <a:stretch/>
        </p:blipFill>
        <p:spPr>
          <a:xfrm>
            <a:off x="2228760" y="1451160"/>
            <a:ext cx="7733880" cy="914040"/>
          </a:xfrm>
          <a:prstGeom prst="rect">
            <a:avLst/>
          </a:prstGeom>
          <a:ln>
            <a:noFill/>
          </a:ln>
        </p:spPr>
      </p:pic>
      <p:sp>
        <p:nvSpPr>
          <p:cNvPr id="477" name="CustomShape 9"/>
          <p:cNvSpPr/>
          <p:nvPr/>
        </p:nvSpPr>
        <p:spPr>
          <a:xfrm>
            <a:off x="3088800" y="3400920"/>
            <a:ext cx="8696160" cy="763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Регистрация транспортных средств носит учетный характер, если нет регистрации, то можно написать "отсутствует"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78" name="TextShape 10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114392C-5FC2-48FE-BE8A-798A32CAC214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80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81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2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8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485" name="CustomShape 6"/>
          <p:cNvSpPr/>
          <p:nvPr/>
        </p:nvSpPr>
        <p:spPr>
          <a:xfrm>
            <a:off x="543600" y="791280"/>
            <a:ext cx="1108872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Федеральный закон от 31 июля 2020 г. № 259-ФЗ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"О цифровых финансовых активах, цифровой валюте и о внесении изменений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в отдельные законодательные акты Российской Федерации"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86" name="CustomShape 7"/>
          <p:cNvSpPr/>
          <p:nvPr/>
        </p:nvSpPr>
        <p:spPr>
          <a:xfrm>
            <a:off x="543600" y="3084480"/>
            <a:ext cx="554400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цифровые права, включающие 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денежные требования; 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возможность осуществления прав по эмиссионным ценным бумагам; 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права участия в капитале непубличного акционерного общества;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7" name="CustomShape 8"/>
          <p:cNvSpPr/>
          <p:nvPr/>
        </p:nvSpPr>
        <p:spPr>
          <a:xfrm>
            <a:off x="543600" y="2191680"/>
            <a:ext cx="2779920" cy="8326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Цифровые финансовые активы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8" name="CustomShape 9"/>
          <p:cNvSpPr/>
          <p:nvPr/>
        </p:nvSpPr>
        <p:spPr>
          <a:xfrm>
            <a:off x="7071840" y="3790440"/>
            <a:ext cx="456048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выпуск, учет и обращение которых [цифровых прав]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89" name="CustomShape 10"/>
          <p:cNvSpPr/>
          <p:nvPr/>
        </p:nvSpPr>
        <p:spPr>
          <a:xfrm>
            <a:off x="6522840" y="3084480"/>
            <a:ext cx="268920" cy="330840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0" name="TextShape 11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F760C3C-C5B1-4863-9838-8A89E42531A6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492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493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4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95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9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497" name="CustomShape 6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Цифровые финансовые активы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98" name="CustomShape 7"/>
          <p:cNvSpPr/>
          <p:nvPr/>
        </p:nvSpPr>
        <p:spPr>
          <a:xfrm>
            <a:off x="1874880" y="2772360"/>
            <a:ext cx="9427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Реестр операторов информационных систем: 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2"/>
              </a:rPr>
              <a:t>https://www.cbr.ru/registries/infrastr/#a_132564</a:t>
            </a:r>
            <a:r>
              <a:rPr b="1" lang="ru-RU" sz="1800" spc="-1" strike="noStrike">
                <a:solidFill>
                  <a:srgbClr val="5b9bd5"/>
                </a:solidFill>
                <a:latin typeface="Calibri"/>
                <a:ea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9" name="CustomShape 8"/>
          <p:cNvSpPr/>
          <p:nvPr/>
        </p:nvSpPr>
        <p:spPr>
          <a:xfrm>
            <a:off x="1874880" y="1630800"/>
            <a:ext cx="9427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Банк России ведет реестр операторов информационных систем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00" name="Line 9"/>
          <p:cNvSpPr/>
          <p:nvPr/>
        </p:nvSpPr>
        <p:spPr>
          <a:xfrm>
            <a:off x="499680" y="2617920"/>
            <a:ext cx="1080324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10"/>
          <p:cNvSpPr/>
          <p:nvPr/>
        </p:nvSpPr>
        <p:spPr>
          <a:xfrm>
            <a:off x="543600" y="157680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502" name="CustomShape 11"/>
          <p:cNvSpPr/>
          <p:nvPr/>
        </p:nvSpPr>
        <p:spPr>
          <a:xfrm>
            <a:off x="543600" y="270612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503" name="Рисунок 7" descr=""/>
          <p:cNvPicPr/>
          <p:nvPr/>
        </p:nvPicPr>
        <p:blipFill>
          <a:blip r:embed="rId3"/>
          <a:stretch/>
        </p:blipFill>
        <p:spPr>
          <a:xfrm>
            <a:off x="451800" y="3983040"/>
            <a:ext cx="11333520" cy="1868760"/>
          </a:xfrm>
          <a:prstGeom prst="rect">
            <a:avLst/>
          </a:prstGeom>
          <a:ln>
            <a:noFill/>
          </a:ln>
        </p:spPr>
      </p:pic>
      <p:sp>
        <p:nvSpPr>
          <p:cNvPr id="504" name="CustomShape 12"/>
          <p:cNvSpPr/>
          <p:nvPr/>
        </p:nvSpPr>
        <p:spPr>
          <a:xfrm>
            <a:off x="5740920" y="4259520"/>
            <a:ext cx="844560" cy="1592280"/>
          </a:xfrm>
          <a:prstGeom prst="rect">
            <a:avLst/>
          </a:prstGeom>
          <a:noFill/>
          <a:ln w="5724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5" name="TextShape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ED4259D-1D46-4AF9-A356-C6DE72917FEC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07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08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09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10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11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512" name="CustomShape 6"/>
          <p:cNvSpPr/>
          <p:nvPr/>
        </p:nvSpPr>
        <p:spPr>
          <a:xfrm>
            <a:off x="114480" y="791280"/>
            <a:ext cx="1198836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Федеральный закон от 2 августа 2019 г. № 259-ФЗ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"О привлечении инвестиций с использованием инвестиционных платформ </a:t>
            </a:r>
            <a:br/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и о внесении изменений в отдельные законодательные акты Российской Федерации"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13" name="CustomShape 7"/>
          <p:cNvSpPr/>
          <p:nvPr/>
        </p:nvSpPr>
        <p:spPr>
          <a:xfrm>
            <a:off x="543600" y="3084480"/>
            <a:ext cx="554400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цифровые права, предусматривающие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право требовать передачи вещи (вещей);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право требовать выполнения работ и (или) оказания услуг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4" name="CustomShape 8"/>
          <p:cNvSpPr/>
          <p:nvPr/>
        </p:nvSpPr>
        <p:spPr>
          <a:xfrm>
            <a:off x="543600" y="2191680"/>
            <a:ext cx="2779920" cy="8326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Утилитарные цифровые права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5" name="CustomShape 9"/>
          <p:cNvSpPr/>
          <p:nvPr/>
        </p:nvSpPr>
        <p:spPr>
          <a:xfrm>
            <a:off x="6964920" y="3230640"/>
            <a:ext cx="456048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16" name="CustomShape 10"/>
          <p:cNvSpPr/>
          <p:nvPr/>
        </p:nvSpPr>
        <p:spPr>
          <a:xfrm>
            <a:off x="6400800" y="3084480"/>
            <a:ext cx="256320" cy="2431080"/>
          </a:xfrm>
          <a:prstGeom prst="chevron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7" name="TextShape 11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AE31D1D-8575-4962-90EA-9D727E5FB1DF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19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20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1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22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23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524" name="CustomShape 6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Утилитарные цифровые права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25" name="CustomShape 7"/>
          <p:cNvSpPr/>
          <p:nvPr/>
        </p:nvSpPr>
        <p:spPr>
          <a:xfrm>
            <a:off x="1874880" y="2772360"/>
            <a:ext cx="9427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Реестр операторов инвестиционных платформ: </a:t>
            </a:r>
            <a:r>
              <a:rPr b="1" lang="ru-RU" sz="1800" spc="-1" strike="noStrike" u="sng">
                <a:solidFill>
                  <a:srgbClr val="0563c1"/>
                </a:solidFill>
                <a:uFillTx/>
                <a:latin typeface="Calibri"/>
                <a:ea typeface="Calibri"/>
                <a:hlinkClick r:id="rId2"/>
              </a:rPr>
              <a:t>https://www.cbr.ru/vfs/registers/infr/list_invest_platform_op.xlsx</a:t>
            </a:r>
            <a:r>
              <a:rPr b="1" lang="ru-RU" sz="1800" spc="-1" strike="noStrike">
                <a:solidFill>
                  <a:srgbClr val="5b9bd5"/>
                </a:solidFill>
                <a:latin typeface="Calibri"/>
                <a:ea typeface="Calibri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6" name="CustomShape 8"/>
          <p:cNvSpPr/>
          <p:nvPr/>
        </p:nvSpPr>
        <p:spPr>
          <a:xfrm>
            <a:off x="1874880" y="1630800"/>
            <a:ext cx="9427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7" name="Line 9"/>
          <p:cNvSpPr/>
          <p:nvPr/>
        </p:nvSpPr>
        <p:spPr>
          <a:xfrm>
            <a:off x="499680" y="2617920"/>
            <a:ext cx="1080324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8" name="CustomShape 10"/>
          <p:cNvSpPr/>
          <p:nvPr/>
        </p:nvSpPr>
        <p:spPr>
          <a:xfrm>
            <a:off x="543600" y="157680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529" name="CustomShape 11"/>
          <p:cNvSpPr/>
          <p:nvPr/>
        </p:nvSpPr>
        <p:spPr>
          <a:xfrm>
            <a:off x="543600" y="270612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530" name="Рисунок 6" descr=""/>
          <p:cNvPicPr/>
          <p:nvPr/>
        </p:nvPicPr>
        <p:blipFill>
          <a:blip r:embed="rId3"/>
          <a:stretch/>
        </p:blipFill>
        <p:spPr>
          <a:xfrm>
            <a:off x="1752840" y="3649680"/>
            <a:ext cx="9028800" cy="2995560"/>
          </a:xfrm>
          <a:prstGeom prst="rect">
            <a:avLst/>
          </a:prstGeom>
          <a:ln>
            <a:noFill/>
          </a:ln>
        </p:spPr>
      </p:pic>
      <p:sp>
        <p:nvSpPr>
          <p:cNvPr id="531" name="CustomShape 12"/>
          <p:cNvSpPr/>
          <p:nvPr/>
        </p:nvSpPr>
        <p:spPr>
          <a:xfrm>
            <a:off x="6670080" y="3917520"/>
            <a:ext cx="1178280" cy="2806920"/>
          </a:xfrm>
          <a:prstGeom prst="rect">
            <a:avLst/>
          </a:prstGeom>
          <a:noFill/>
          <a:ln w="5724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2" name="TextShape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8CEDF4C-C2A1-4721-809A-981A9D168748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07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08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11" name="Рисунок 3" descr=""/>
          <p:cNvPicPr/>
          <p:nvPr/>
        </p:nvPicPr>
        <p:blipFill>
          <a:blip r:embed="rId1"/>
          <a:srcRect l="0" t="0" r="0" b="20321"/>
          <a:stretch/>
        </p:blipFill>
        <p:spPr>
          <a:xfrm>
            <a:off x="8253360" y="1808280"/>
            <a:ext cx="3254040" cy="3240720"/>
          </a:xfrm>
          <a:prstGeom prst="rect">
            <a:avLst/>
          </a:prstGeom>
          <a:ln>
            <a:noFill/>
          </a:ln>
        </p:spPr>
      </p:pic>
      <p:sp>
        <p:nvSpPr>
          <p:cNvPr id="112" name="CustomShape 6"/>
          <p:cNvSpPr/>
          <p:nvPr/>
        </p:nvSpPr>
        <p:spPr>
          <a:xfrm>
            <a:off x="337320" y="5424480"/>
            <a:ext cx="11088720" cy="127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2e75b6"/>
                </a:solidFill>
                <a:latin typeface="Calibri"/>
              </a:rPr>
              <a:t>Политика в сфере противодействия коррупции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13" name="Line 7"/>
          <p:cNvSpPr/>
          <p:nvPr/>
        </p:nvSpPr>
        <p:spPr>
          <a:xfrm>
            <a:off x="337320" y="5504760"/>
            <a:ext cx="7650000" cy="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8"/>
          <p:cNvSpPr/>
          <p:nvPr/>
        </p:nvSpPr>
        <p:spPr>
          <a:xfrm>
            <a:off x="551520" y="766800"/>
            <a:ext cx="1108872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70ad47"/>
                </a:solidFill>
                <a:latin typeface="Calibri"/>
              </a:rPr>
              <a:t>Методические материалы 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70ad47"/>
                </a:solidFill>
                <a:latin typeface="Calibri"/>
              </a:rPr>
              <a:t>Минтруда России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15" name="Picture 2" descr=""/>
          <p:cNvPicPr/>
          <p:nvPr/>
        </p:nvPicPr>
        <p:blipFill>
          <a:blip r:embed="rId2"/>
          <a:stretch/>
        </p:blipFill>
        <p:spPr>
          <a:xfrm>
            <a:off x="6095880" y="5549040"/>
            <a:ext cx="1027440" cy="1027440"/>
          </a:xfrm>
          <a:prstGeom prst="rect">
            <a:avLst/>
          </a:prstGeom>
          <a:ln>
            <a:noFill/>
          </a:ln>
        </p:spPr>
      </p:pic>
      <p:graphicFrame>
        <p:nvGraphicFramePr>
          <p:cNvPr id="116" name="Table 9"/>
          <p:cNvGraphicFramePr/>
          <p:nvPr/>
        </p:nvGraphicFramePr>
        <p:xfrm>
          <a:off x="337320" y="2188800"/>
          <a:ext cx="7589520" cy="2411640"/>
        </p:xfrm>
        <a:graphic>
          <a:graphicData uri="http://schemas.openxmlformats.org/drawingml/2006/table">
            <a:tbl>
              <a:tblPr/>
              <a:tblGrid>
                <a:gridCol w="966600"/>
                <a:gridCol w="6622920"/>
              </a:tblGrid>
              <a:tr h="972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1.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Согласованы с заинтересованными федеральными государственными органами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2.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  <a:ea typeface="Calibri"/>
                        </a:rPr>
                        <a:t>Размещены в открытом доступе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solidFill>
                        <a:srgbClr val="21386f"/>
                      </a:solidFill>
                    </a:lnB>
                    <a:noFill/>
                  </a:tcPr>
                </a:tc>
              </a:tr>
              <a:tr h="720000">
                <a:tc>
                  <a:txBody>
                    <a:bodyPr lIns="38880" rIns="38880" tIns="19440" bIns="194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5400" spc="-1" strike="noStrike">
                          <a:solidFill>
                            <a:srgbClr val="ffc000"/>
                          </a:solidFill>
                          <a:latin typeface="Segoe UI Black"/>
                          <a:ea typeface="Segoe UI Black"/>
                        </a:rPr>
                        <a:t>3.</a:t>
                      </a:r>
                      <a:endParaRPr b="0" lang="ru-RU" sz="54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lIns="38880" rIns="38880" tIns="19440" bIns="194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2e75b6"/>
                          </a:solidFill>
                          <a:latin typeface="Calibri"/>
                        </a:rPr>
                        <a:t>Корректируются при необходимости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38880" marR="38880">
                    <a:lnL w="12240">
                      <a:noFill/>
                    </a:lnL>
                    <a:lnR w="12240">
                      <a:noFill/>
                    </a:lnR>
                    <a:lnT w="12240">
                      <a:solidFill>
                        <a:srgbClr val="21386f"/>
                      </a:solidFill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7" name="Объект 11" descr=""/>
          <p:cNvPicPr/>
          <p:nvPr/>
        </p:nvPicPr>
        <p:blipFill>
          <a:blip r:embed="rId3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118" name="TextShape 10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5840C86-D433-448A-9DFB-CA8979352F40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34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35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6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37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3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539" name="CustomShape 6"/>
          <p:cNvSpPr/>
          <p:nvPr/>
        </p:nvSpPr>
        <p:spPr>
          <a:xfrm>
            <a:off x="462240" y="791280"/>
            <a:ext cx="11266920" cy="118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Федеральный закон от 31 июля 2020 г. № 259-ФЗ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"О цифровых финансовых активах, цифровой валюте и о внесении изменений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в отдельные законодательные акты Российской Федерации"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40" name="CustomShape 7"/>
          <p:cNvSpPr/>
          <p:nvPr/>
        </p:nvSpPr>
        <p:spPr>
          <a:xfrm>
            <a:off x="543600" y="3084480"/>
            <a:ext cx="1118556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Courier New"/>
              <a:buChar char="o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b="0" lang="ru-RU" sz="1800" spc="-1" strike="noStrike">
              <a:latin typeface="Arial"/>
            </a:endParaRPr>
          </a:p>
          <a:p>
            <a:pPr lvl="1" marL="79992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качестве средства платежа, не являющегося </a:t>
            </a:r>
            <a:endParaRPr b="0" lang="ru-RU" sz="1800" spc="-1" strike="noStrike">
              <a:latin typeface="Arial"/>
            </a:endParaRPr>
          </a:p>
          <a:p>
            <a:pPr lvl="2" marL="125712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денежной единицей Российской Федерации, </a:t>
            </a:r>
            <a:endParaRPr b="0" lang="ru-RU" sz="1800" spc="-1" strike="noStrike">
              <a:latin typeface="Arial"/>
            </a:endParaRPr>
          </a:p>
          <a:p>
            <a:pPr lvl="2" marL="125712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денежной единицей иностранного государства и (или) </a:t>
            </a:r>
            <a:endParaRPr b="0" lang="ru-RU" sz="1800" spc="-1" strike="noStrike">
              <a:latin typeface="Arial"/>
            </a:endParaRPr>
          </a:p>
          <a:p>
            <a:pPr lvl="2" marL="125712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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международной денежной или расчетной единицей, </a:t>
            </a:r>
            <a:endParaRPr b="0" lang="ru-RU" sz="1800" spc="-1" strike="noStrike">
              <a:latin typeface="Arial"/>
            </a:endParaRPr>
          </a:p>
          <a:p>
            <a:pPr lvl="1" marL="799920" indent="-342720">
              <a:lnSpc>
                <a:spcPct val="100000"/>
              </a:lnSpc>
              <a:buClr>
                <a:srgbClr val="2e75b6"/>
              </a:buClr>
              <a:buFont typeface="Wingdings" charset="2"/>
              <a:buChar char="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 (или) в качестве инвестиций </a:t>
            </a:r>
            <a:endParaRPr b="0" lang="ru-RU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2e75b6"/>
              </a:buClr>
              <a:buFont typeface="Courier New"/>
              <a:buChar char="o"/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b="0" lang="ru-RU" sz="1800" spc="-1" strike="noStrike">
                <a:solidFill>
                  <a:srgbClr val="9dc3e6"/>
                </a:solidFill>
                <a:latin typeface="Calibri"/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1" name="CustomShape 8"/>
          <p:cNvSpPr/>
          <p:nvPr/>
        </p:nvSpPr>
        <p:spPr>
          <a:xfrm>
            <a:off x="543600" y="2191680"/>
            <a:ext cx="2779920" cy="832680"/>
          </a:xfrm>
          <a:prstGeom prst="homePlate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Цифровая валюта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2" name="CustomShape 9"/>
          <p:cNvSpPr/>
          <p:nvPr/>
        </p:nvSpPr>
        <p:spPr>
          <a:xfrm>
            <a:off x="371880" y="6223680"/>
            <a:ext cx="11447640" cy="525960"/>
          </a:xfrm>
          <a:prstGeom prst="rect">
            <a:avLst/>
          </a:prstGeom>
          <a:noFill/>
          <a:ln w="1908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2e75b6"/>
                </a:solidFill>
                <a:latin typeface="Calibri"/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("кешбэк сервис"), а также игровая валюта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543" name="TextShape 10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FF5BB9A-BC0E-4283-BA0B-D07BC4A2AB7C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45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46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7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48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49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550" name="CustomShape 6"/>
          <p:cNvSpPr/>
          <p:nvPr/>
        </p:nvSpPr>
        <p:spPr>
          <a:xfrm>
            <a:off x="545400" y="3566880"/>
            <a:ext cx="2519640" cy="89640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Счета в кредитных организациях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1" name="CustomShape 7"/>
          <p:cNvSpPr/>
          <p:nvPr/>
        </p:nvSpPr>
        <p:spPr>
          <a:xfrm>
            <a:off x="551520" y="81936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52" name="CustomShape 8"/>
          <p:cNvSpPr/>
          <p:nvPr/>
        </p:nvSpPr>
        <p:spPr>
          <a:xfrm>
            <a:off x="3574440" y="3566880"/>
            <a:ext cx="8210880" cy="89640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Кредитная организация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Банк России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ФНС России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3" name="CustomShape 9"/>
          <p:cNvSpPr/>
          <p:nvPr/>
        </p:nvSpPr>
        <p:spPr>
          <a:xfrm>
            <a:off x="545400" y="2650680"/>
            <a:ext cx="11239920" cy="68508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54" name="Рисунок 9" descr=""/>
          <p:cNvPicPr/>
          <p:nvPr/>
        </p:nvPicPr>
        <p:blipFill>
          <a:blip r:embed="rId2"/>
          <a:stretch/>
        </p:blipFill>
        <p:spPr>
          <a:xfrm>
            <a:off x="2157840" y="1348560"/>
            <a:ext cx="7743600" cy="1142640"/>
          </a:xfrm>
          <a:prstGeom prst="rect">
            <a:avLst/>
          </a:prstGeom>
          <a:ln>
            <a:noFill/>
          </a:ln>
        </p:spPr>
      </p:pic>
      <p:sp>
        <p:nvSpPr>
          <p:cNvPr id="555" name="CustomShape 10"/>
          <p:cNvSpPr/>
          <p:nvPr/>
        </p:nvSpPr>
        <p:spPr>
          <a:xfrm>
            <a:off x="3574440" y="4622760"/>
            <a:ext cx="6423840" cy="763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 algn="just">
              <a:lnSpc>
                <a:spcPct val="100000"/>
              </a:lnSpc>
            </a:pPr>
            <a:r>
              <a:rPr b="1" lang="ru-RU" sz="1400" spc="-1" strike="noStrike">
                <a:solidFill>
                  <a:srgbClr val="2e75b6"/>
                </a:solidFill>
                <a:latin typeface="Calibri"/>
              </a:rPr>
              <a:t>Счета по вкладу, в том числе по вкладам с наименованием "Классический", "Выгодный", "Комфортный" и др., как правило, являются счетами по вкладу (депозиту) и подлежат отражению в данном разделе как "Депозитный"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56" name="CustomShape 11"/>
          <p:cNvSpPr/>
          <p:nvPr/>
        </p:nvSpPr>
        <p:spPr>
          <a:xfrm>
            <a:off x="545400" y="5509440"/>
            <a:ext cx="11239920" cy="99252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Банком России издано </a:t>
            </a: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Указание от 27 мая 2021 г. № 5798-У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57" name="TextShape 12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4E23AA7-0318-47EA-B556-2D46593E7FB8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59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60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1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2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63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564" name="CustomShape 6"/>
          <p:cNvSpPr/>
          <p:nvPr/>
        </p:nvSpPr>
        <p:spPr>
          <a:xfrm>
            <a:off x="551520" y="81936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65" name="CustomShape 7"/>
          <p:cNvSpPr/>
          <p:nvPr/>
        </p:nvSpPr>
        <p:spPr>
          <a:xfrm>
            <a:off x="545400" y="1783440"/>
            <a:ext cx="11239920" cy="647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6" name="CustomShape 8"/>
          <p:cNvSpPr/>
          <p:nvPr/>
        </p:nvSpPr>
        <p:spPr>
          <a:xfrm>
            <a:off x="545400" y="2566800"/>
            <a:ext cx="11239920" cy="359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Формой справки не предусмотрено предоставление в обязательном порядке договора об открытии счета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7" name="CustomShape 9"/>
          <p:cNvSpPr/>
          <p:nvPr/>
        </p:nvSpPr>
        <p:spPr>
          <a:xfrm>
            <a:off x="545400" y="3062160"/>
            <a:ext cx="11239920" cy="99252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8" name="CustomShape 10"/>
          <p:cNvSpPr/>
          <p:nvPr/>
        </p:nvSpPr>
        <p:spPr>
          <a:xfrm>
            <a:off x="545400" y="4190400"/>
            <a:ext cx="11239920" cy="359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случае наличия жалоб / проблем целесообразно письменно обращаться в Банк России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69" name="CustomShape 11"/>
          <p:cNvSpPr/>
          <p:nvPr/>
        </p:nvSpPr>
        <p:spPr>
          <a:xfrm>
            <a:off x="545400" y="4686120"/>
            <a:ext cx="11239920" cy="647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0" name="TextShape 12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0A4195-6FCE-4328-BB76-C037D0C3E0D0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72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73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4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5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7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577" name="CustomShape 6"/>
          <p:cNvSpPr/>
          <p:nvPr/>
        </p:nvSpPr>
        <p:spPr>
          <a:xfrm>
            <a:off x="551520" y="81936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4. Сведения о счетах в банках и иных кредитных организациях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78" name="CustomShape 7"/>
          <p:cNvSpPr/>
          <p:nvPr/>
        </p:nvSpPr>
        <p:spPr>
          <a:xfrm>
            <a:off x="545400" y="4879800"/>
            <a:ext cx="11239920" cy="359640"/>
          </a:xfrm>
          <a:prstGeom prst="rect">
            <a:avLst/>
          </a:prstGeom>
          <a:noFill/>
          <a:ln w="2844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Отражению подлежат счета в банках и иных кредитных организациях, а не карты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79" name="CustomShape 8"/>
          <p:cNvSpPr/>
          <p:nvPr/>
        </p:nvSpPr>
        <p:spPr>
          <a:xfrm>
            <a:off x="545400" y="5341680"/>
            <a:ext cx="11239920" cy="6476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 информации АО "Почта Банк" в рамках т.н. "Пушкинской карты" счет в значении раздела 4 справки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открывается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0" name="CustomShape 9"/>
          <p:cNvSpPr/>
          <p:nvPr/>
        </p:nvSpPr>
        <p:spPr>
          <a:xfrm>
            <a:off x="545400" y="4129560"/>
            <a:ext cx="11239920" cy="647640"/>
          </a:xfrm>
          <a:prstGeom prst="rect">
            <a:avLst/>
          </a:prstGeom>
          <a:noFill/>
          <a:ln w="2844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графе "Сумма поступивших на счет денежных средств" мы смотрим на любые поступления, а не на их природу (т.е. любые денежные средства, даже свои)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1" name="CustomShape 10"/>
          <p:cNvSpPr/>
          <p:nvPr/>
        </p:nvSpPr>
        <p:spPr>
          <a:xfrm>
            <a:off x="545400" y="2781000"/>
            <a:ext cx="11239920" cy="1245960"/>
          </a:xfrm>
          <a:prstGeom prst="rect">
            <a:avLst/>
          </a:prstGeom>
          <a:noFill/>
          <a:ln w="2844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С 01.07.2023 указываются суммы денежных средств, поступивших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на счета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за отчетный период, в случае если общая сумма таких денежных средств превышает общий доход лица, его супруги (супруга) и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 несовершеннолетних детей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за отчетный период и предшествующие два года. В этом случае к справке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прилагаются выписки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о движении денежных средств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по счетам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за отчетный период.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2" name="CustomShape 11"/>
          <p:cNvSpPr/>
          <p:nvPr/>
        </p:nvSpPr>
        <p:spPr>
          <a:xfrm>
            <a:off x="545400" y="1432440"/>
            <a:ext cx="11239920" cy="1245960"/>
          </a:xfrm>
          <a:prstGeom prst="rect">
            <a:avLst/>
          </a:prstGeom>
          <a:noFill/>
          <a:ln w="2844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До 01.07.2023 указывается  общая сумма денежных поступлений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на счет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за  отчетный период  в  случаях,  если  указанная сумма превышает общий доход лица и его супруги  (супруга) за отчетный период и два предшествующих ему года. В этом случае к справке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прилагается выписка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о движении денежных средств </a:t>
            </a:r>
            <a:r>
              <a:rPr b="0" lang="ru-RU" sz="1800" spc="-1" strike="noStrike" u="sng">
                <a:solidFill>
                  <a:srgbClr val="2e75b6"/>
                </a:solidFill>
                <a:uFillTx/>
                <a:latin typeface="Calibri"/>
              </a:rPr>
              <a:t>по данному счету</a:t>
            </a: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 за отчетный период.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3" name="CustomShape 12"/>
          <p:cNvSpPr/>
          <p:nvPr/>
        </p:nvSpPr>
        <p:spPr>
          <a:xfrm>
            <a:off x="545400" y="6091920"/>
            <a:ext cx="11239920" cy="575640"/>
          </a:xfrm>
          <a:prstGeom prst="rect">
            <a:avLst/>
          </a:prstGeom>
          <a:noFill/>
          <a:ln w="2844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OZON-карта может как предусматривать, так и не предусматривать банковский счет, необходимо устанавливать (ООО "Еком Банк")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84" name="TextShape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ECCE89C-7821-45E0-9C5C-3D5B263D1418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586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587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8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89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59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591" name="CustomShape 6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5. Сведения о ценных бумагах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92" name="CustomShape 7"/>
          <p:cNvSpPr/>
          <p:nvPr/>
        </p:nvSpPr>
        <p:spPr>
          <a:xfrm>
            <a:off x="543600" y="1580760"/>
            <a:ext cx="11239920" cy="68508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3" name="CustomShape 8"/>
          <p:cNvSpPr/>
          <p:nvPr/>
        </p:nvSpPr>
        <p:spPr>
          <a:xfrm>
            <a:off x="543600" y="2436120"/>
            <a:ext cx="11239920" cy="539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Ценные бумаги, переданные в доверительное управление, также подлежат отражению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4" name="CustomShape 9"/>
          <p:cNvSpPr/>
          <p:nvPr/>
        </p:nvSpPr>
        <p:spPr>
          <a:xfrm>
            <a:off x="543600" y="3177720"/>
            <a:ext cx="2781000" cy="896400"/>
          </a:xfrm>
          <a:prstGeom prst="homePlate">
            <a:avLst>
              <a:gd name="adj" fmla="val 500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Ценные бумаги и участие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5" name="CustomShape 10"/>
          <p:cNvSpPr/>
          <p:nvPr/>
        </p:nvSpPr>
        <p:spPr>
          <a:xfrm>
            <a:off x="3557880" y="3177720"/>
            <a:ext cx="8225640" cy="89640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ЕГРЮЛ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6" name="CustomShape 11"/>
          <p:cNvSpPr/>
          <p:nvPr/>
        </p:nvSpPr>
        <p:spPr>
          <a:xfrm>
            <a:off x="543600" y="4300200"/>
            <a:ext cx="11239920" cy="685080"/>
          </a:xfrm>
          <a:prstGeom prst="rect">
            <a:avLst/>
          </a:prstGeom>
          <a:noFill/>
          <a:ln w="2844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Императивного запрета на приобретение служащим (работником) ценных бумаг нет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97" name="CustomShape 12"/>
          <p:cNvSpPr/>
          <p:nvPr/>
        </p:nvSpPr>
        <p:spPr>
          <a:xfrm>
            <a:off x="545400" y="5365800"/>
            <a:ext cx="1009332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Возможность приобретения гражданскими служащими ценных бумаг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(письмо Минтруда России от 22.09.2022 № 28-7/10/В-12862)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598" name="Picture 2" descr=""/>
          <p:cNvPicPr/>
          <p:nvPr/>
        </p:nvPicPr>
        <p:blipFill>
          <a:blip r:embed="rId2"/>
          <a:stretch/>
        </p:blipFill>
        <p:spPr>
          <a:xfrm>
            <a:off x="10909080" y="5252400"/>
            <a:ext cx="874080" cy="874080"/>
          </a:xfrm>
          <a:prstGeom prst="rect">
            <a:avLst/>
          </a:prstGeom>
          <a:ln>
            <a:noFill/>
          </a:ln>
        </p:spPr>
      </p:pic>
      <p:sp>
        <p:nvSpPr>
          <p:cNvPr id="599" name="TextShape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585736D-BE91-406A-81C9-755EC5D757B3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01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02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3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4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05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606" name="CustomShape 6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Методические материалы по вопросам приобретения ценных бумаг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07" name="Рисунок 3" descr=""/>
          <p:cNvPicPr/>
          <p:nvPr/>
        </p:nvPicPr>
        <p:blipFill>
          <a:blip r:embed="rId2"/>
          <a:stretch/>
        </p:blipFill>
        <p:spPr>
          <a:xfrm>
            <a:off x="8377200" y="1372680"/>
            <a:ext cx="3543120" cy="5028840"/>
          </a:xfrm>
          <a:prstGeom prst="rect">
            <a:avLst/>
          </a:prstGeom>
          <a:ln>
            <a:noFill/>
          </a:ln>
        </p:spPr>
      </p:pic>
      <p:sp>
        <p:nvSpPr>
          <p:cNvPr id="608" name="CustomShape 7"/>
          <p:cNvSpPr/>
          <p:nvPr/>
        </p:nvSpPr>
        <p:spPr>
          <a:xfrm>
            <a:off x="1783080" y="335628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ОФЗ не являются иностранными ценными бумагами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09" name="CustomShape 8"/>
          <p:cNvSpPr/>
          <p:nvPr/>
        </p:nvSpPr>
        <p:spPr>
          <a:xfrm>
            <a:off x="1783080" y="2532240"/>
            <a:ext cx="644616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0" name="CustomShape 9"/>
          <p:cNvSpPr/>
          <p:nvPr/>
        </p:nvSpPr>
        <p:spPr>
          <a:xfrm>
            <a:off x="1783080" y="424260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1" name="CustomShape 10"/>
          <p:cNvSpPr/>
          <p:nvPr/>
        </p:nvSpPr>
        <p:spPr>
          <a:xfrm>
            <a:off x="451800" y="234540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2.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2" name="CustomShape 11"/>
          <p:cNvSpPr/>
          <p:nvPr/>
        </p:nvSpPr>
        <p:spPr>
          <a:xfrm>
            <a:off x="451800" y="329400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3.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3" name="CustomShape 12"/>
          <p:cNvSpPr/>
          <p:nvPr/>
        </p:nvSpPr>
        <p:spPr>
          <a:xfrm>
            <a:off x="451800" y="417816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4.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4" name="CustomShape 13"/>
          <p:cNvSpPr/>
          <p:nvPr/>
        </p:nvSpPr>
        <p:spPr>
          <a:xfrm>
            <a:off x="1783080" y="1546920"/>
            <a:ext cx="644616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Допускается приобретение ценных бумаг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(за исключением иностранных отдельными категориями)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5" name="CustomShape 14"/>
          <p:cNvSpPr/>
          <p:nvPr/>
        </p:nvSpPr>
        <p:spPr>
          <a:xfrm>
            <a:off x="451800" y="135972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1.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6" name="CustomShape 15"/>
          <p:cNvSpPr/>
          <p:nvPr/>
        </p:nvSpPr>
        <p:spPr>
          <a:xfrm>
            <a:off x="1783080" y="516744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Состав ПИФа является общим имуществом всех пайщиков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7" name="CustomShape 16"/>
          <p:cNvSpPr/>
          <p:nvPr/>
        </p:nvSpPr>
        <p:spPr>
          <a:xfrm>
            <a:off x="451800" y="510300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5.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18" name="CustomShape 17"/>
          <p:cNvSpPr/>
          <p:nvPr/>
        </p:nvSpPr>
        <p:spPr>
          <a:xfrm>
            <a:off x="1783080" y="6001560"/>
            <a:ext cx="5926680" cy="798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Наличие ценных бумаг не характеризует управление или предпринимательскую деятельность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19" name="CustomShape 18"/>
          <p:cNvSpPr/>
          <p:nvPr/>
        </p:nvSpPr>
        <p:spPr>
          <a:xfrm>
            <a:off x="451800" y="5937120"/>
            <a:ext cx="114264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5400" spc="-1" strike="noStrike">
                <a:solidFill>
                  <a:srgbClr val="ffc000"/>
                </a:solidFill>
                <a:latin typeface="Arial Black"/>
              </a:rPr>
              <a:t>6.</a:t>
            </a:r>
            <a:endParaRPr b="0" lang="ru-RU" sz="5400" spc="-1" strike="noStrike">
              <a:latin typeface="Arial"/>
            </a:endParaRPr>
          </a:p>
        </p:txBody>
      </p:sp>
      <p:sp>
        <p:nvSpPr>
          <p:cNvPr id="620" name="TextShape 19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4031345-F443-43A3-BDB5-D1FC9AAD8E75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1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22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23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4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5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26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627" name="CustomShape 6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5. Сведения о ценных бумагах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28" name="CustomShape 7"/>
          <p:cNvSpPr/>
          <p:nvPr/>
        </p:nvSpPr>
        <p:spPr>
          <a:xfrm>
            <a:off x="551520" y="334116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5.2. Иные ценные бумаги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29" name="Рисунок 9" descr=""/>
          <p:cNvPicPr/>
          <p:nvPr/>
        </p:nvPicPr>
        <p:blipFill>
          <a:blip r:embed="rId2"/>
          <a:stretch/>
        </p:blipFill>
        <p:spPr>
          <a:xfrm>
            <a:off x="2176560" y="3898080"/>
            <a:ext cx="7838640" cy="1028520"/>
          </a:xfrm>
          <a:prstGeom prst="rect">
            <a:avLst/>
          </a:prstGeom>
          <a:ln>
            <a:noFill/>
          </a:ln>
        </p:spPr>
      </p:pic>
      <p:sp>
        <p:nvSpPr>
          <p:cNvPr id="630" name="CustomShape 8"/>
          <p:cNvSpPr/>
          <p:nvPr/>
        </p:nvSpPr>
        <p:spPr>
          <a:xfrm>
            <a:off x="543600" y="5150880"/>
            <a:ext cx="11239920" cy="106668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имеют номинальной стоимости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1" name="CustomShape 9"/>
          <p:cNvSpPr/>
          <p:nvPr/>
        </p:nvSpPr>
        <p:spPr>
          <a:xfrm>
            <a:off x="551520" y="14770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5.1. Акции и иное участие в коммерческих организациях и фондах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32" name="Рисунок 14" descr=""/>
          <p:cNvPicPr/>
          <p:nvPr/>
        </p:nvPicPr>
        <p:blipFill>
          <a:blip r:embed="rId3"/>
          <a:stretch/>
        </p:blipFill>
        <p:spPr>
          <a:xfrm>
            <a:off x="2224080" y="2125080"/>
            <a:ext cx="7743600" cy="1199880"/>
          </a:xfrm>
          <a:prstGeom prst="rect">
            <a:avLst/>
          </a:prstGeom>
          <a:ln>
            <a:noFill/>
          </a:ln>
        </p:spPr>
      </p:pic>
      <p:sp>
        <p:nvSpPr>
          <p:cNvPr id="633" name="TextShape 10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F10844A-277B-4D78-8A61-CC88082B013C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35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36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7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8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39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640" name="CustomShape 6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5. Сведения о ценных бумагах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41" name="CustomShape 7"/>
          <p:cNvSpPr/>
          <p:nvPr/>
        </p:nvSpPr>
        <p:spPr>
          <a:xfrm>
            <a:off x="543600" y="1453320"/>
            <a:ext cx="11239920" cy="69156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2" name="CustomShape 8"/>
          <p:cNvSpPr/>
          <p:nvPr/>
        </p:nvSpPr>
        <p:spPr>
          <a:xfrm>
            <a:off x="543600" y="2718360"/>
            <a:ext cx="11239920" cy="23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допускается использование данных из официальных источников в сети "Интернет")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3" name="CustomShape 9"/>
          <p:cNvSpPr/>
          <p:nvPr/>
        </p:nvSpPr>
        <p:spPr>
          <a:xfrm>
            <a:off x="543240" y="2284560"/>
            <a:ext cx="11239920" cy="29412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Целесообразно пользоваться Указанием Банка России от 27.05.2021 № 5798-У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44" name="TextShape 10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B219409-146E-4D70-BECB-B7C394D23F81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46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47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8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9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50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651" name="CustomShape 6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652" name="Рисунок 3" descr=""/>
          <p:cNvPicPr/>
          <p:nvPr/>
        </p:nvPicPr>
        <p:blipFill>
          <a:blip r:embed="rId2"/>
          <a:stretch/>
        </p:blipFill>
        <p:spPr>
          <a:xfrm>
            <a:off x="2224080" y="3084120"/>
            <a:ext cx="7743600" cy="694800"/>
          </a:xfrm>
          <a:prstGeom prst="rect">
            <a:avLst/>
          </a:prstGeom>
          <a:ln>
            <a:noFill/>
          </a:ln>
        </p:spPr>
      </p:pic>
      <p:sp>
        <p:nvSpPr>
          <p:cNvPr id="653" name="CustomShape 7"/>
          <p:cNvSpPr/>
          <p:nvPr/>
        </p:nvSpPr>
        <p:spPr>
          <a:xfrm>
            <a:off x="551520" y="147924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6.1. Объекты недвижимого имущества, находящиеся в пользовании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54" name="CustomShape 8"/>
          <p:cNvSpPr/>
          <p:nvPr/>
        </p:nvSpPr>
        <p:spPr>
          <a:xfrm>
            <a:off x="543240" y="4221360"/>
            <a:ext cx="11239920" cy="46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Квартира по регистрации обязательно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5" name="CustomShape 9"/>
          <p:cNvSpPr/>
          <p:nvPr/>
        </p:nvSpPr>
        <p:spPr>
          <a:xfrm>
            <a:off x="543240" y="4799880"/>
            <a:ext cx="11239920" cy="46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Фактическое пользование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6" name="CustomShape 10"/>
          <p:cNvSpPr/>
          <p:nvPr/>
        </p:nvSpPr>
        <p:spPr>
          <a:xfrm>
            <a:off x="543240" y="2167200"/>
            <a:ext cx="11239920" cy="69156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7" name="CustomShape 11"/>
          <p:cNvSpPr/>
          <p:nvPr/>
        </p:nvSpPr>
        <p:spPr>
          <a:xfrm>
            <a:off x="543240" y="5378400"/>
            <a:ext cx="11239920" cy="46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Транспортные средства в лизинге не отражаются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58" name="TextShape 12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AFA0C0E-1840-4D6C-8D71-27F7B3B13B0B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60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61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2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3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6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665" name="CustomShape 6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66" name="CustomShape 7"/>
          <p:cNvSpPr/>
          <p:nvPr/>
        </p:nvSpPr>
        <p:spPr>
          <a:xfrm>
            <a:off x="551520" y="147924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6.1. Объекты недвижимого имущества, находящиеся в пользовании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67" name="CustomShape 8"/>
          <p:cNvSpPr/>
          <p:nvPr/>
        </p:nvSpPr>
        <p:spPr>
          <a:xfrm>
            <a:off x="543240" y="4249800"/>
            <a:ext cx="11239920" cy="35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факт пользования отсутствует, то объект в пользовании не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8" name="CustomShape 9"/>
          <p:cNvSpPr/>
          <p:nvPr/>
        </p:nvSpPr>
        <p:spPr>
          <a:xfrm>
            <a:off x="543240" y="4716360"/>
            <a:ext cx="11239920" cy="1223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Если имеется факт пользования, то объект обязательно подлежит отражению в подразделе 3.1 или 6.1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(в зависимости от наличия права собственности)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69" name="CustomShape 10"/>
          <p:cNvSpPr/>
          <p:nvPr/>
        </p:nvSpPr>
        <p:spPr>
          <a:xfrm>
            <a:off x="543240" y="2167200"/>
            <a:ext cx="11239920" cy="9338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случае, если объект недвижимого имущества находится в долевой собственности у служащего (работника)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0" name="CustomShape 11"/>
          <p:cNvSpPr/>
          <p:nvPr/>
        </p:nvSpPr>
        <p:spPr>
          <a:xfrm>
            <a:off x="543240" y="3207600"/>
            <a:ext cx="11239920" cy="93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Пользование может быть "фактическим", а площадь может указываться с учетом применимых обстоятельств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1" name="CustomShape 12"/>
          <p:cNvSpPr/>
          <p:nvPr/>
        </p:nvSpPr>
        <p:spPr>
          <a:xfrm>
            <a:off x="543240" y="6046560"/>
            <a:ext cx="11239920" cy="647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Административное здание, являющееся местом прохождения федеральной государственной службы,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в пользовании не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72" name="TextShape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DF6141D-BB8D-499E-A707-242C26CB985F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"/>
          <p:cNvGrpSpPr/>
          <p:nvPr/>
        </p:nvGrpSpPr>
        <p:grpSpPr>
          <a:xfrm>
            <a:off x="8978760" y="3732120"/>
            <a:ext cx="3310920" cy="2959200"/>
            <a:chOff x="8978760" y="3732120"/>
            <a:chExt cx="3310920" cy="2959200"/>
          </a:xfrm>
        </p:grpSpPr>
        <p:pic>
          <p:nvPicPr>
            <p:cNvPr id="120" name="Picture 2" descr=""/>
            <p:cNvPicPr/>
            <p:nvPr/>
          </p:nvPicPr>
          <p:blipFill>
            <a:blip r:embed="rId1"/>
            <a:srcRect l="0" t="0" r="0" b="13653"/>
            <a:stretch/>
          </p:blipFill>
          <p:spPr>
            <a:xfrm>
              <a:off x="8978760" y="3832200"/>
              <a:ext cx="3310920" cy="2859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1" name="CustomShape 2"/>
            <p:cNvSpPr/>
            <p:nvPr/>
          </p:nvSpPr>
          <p:spPr>
            <a:xfrm>
              <a:off x="9518040" y="3732120"/>
              <a:ext cx="2322000" cy="2930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22" name="Group 3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23" name="CustomShape 4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24" name="CustomShape 5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CustomShape 6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CustomShape 7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27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128" name="CustomShape 8"/>
          <p:cNvSpPr/>
          <p:nvPr/>
        </p:nvSpPr>
        <p:spPr>
          <a:xfrm>
            <a:off x="551520" y="849600"/>
            <a:ext cx="1108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Методическое обеспечение представления сведений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29" name="CustomShape 9"/>
          <p:cNvSpPr/>
          <p:nvPr/>
        </p:nvSpPr>
        <p:spPr>
          <a:xfrm>
            <a:off x="1476360" y="1595520"/>
            <a:ext cx="4812120" cy="176976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Методические рекомендации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2023 году </a:t>
            </a:r>
            <a:br/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(за отчетный 2022 год)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30" name="CustomShape 10"/>
          <p:cNvSpPr/>
          <p:nvPr/>
        </p:nvSpPr>
        <p:spPr>
          <a:xfrm>
            <a:off x="5933520" y="3083040"/>
            <a:ext cx="4812840" cy="177084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Методические рекомендации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по проведению анализа сведений о доходах, расходах, об имуществе и обязательствах имущественного характера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31" name="CustomShape 11"/>
          <p:cNvSpPr/>
          <p:nvPr/>
        </p:nvSpPr>
        <p:spPr>
          <a:xfrm>
            <a:off x="1475640" y="4570920"/>
            <a:ext cx="4812840" cy="177084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Обзор практики привлечения </a:t>
            </a:r>
            <a:br/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к ответственности</a:t>
            </a:r>
            <a:r>
              <a:rPr b="1" lang="ru-RU" sz="1400" spc="-1" strike="noStrike">
                <a:solidFill>
                  <a:srgbClr val="ffffff"/>
                </a:solidFill>
                <a:latin typeface="Calibri"/>
              </a:rPr>
              <a:t>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200" spc="-1" strike="noStrike">
                <a:solidFill>
                  <a:srgbClr val="ffffff"/>
                </a:solidFill>
                <a:latin typeface="Calibri"/>
              </a:rPr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32" name="Picture 2" descr=""/>
          <p:cNvPicPr/>
          <p:nvPr/>
        </p:nvPicPr>
        <p:blipFill>
          <a:blip r:embed="rId3"/>
          <a:stretch/>
        </p:blipFill>
        <p:spPr>
          <a:xfrm>
            <a:off x="6598800" y="1940760"/>
            <a:ext cx="1079640" cy="1079640"/>
          </a:xfrm>
          <a:prstGeom prst="rect">
            <a:avLst/>
          </a:prstGeom>
          <a:ln>
            <a:noFill/>
          </a:ln>
        </p:spPr>
      </p:pic>
      <p:pic>
        <p:nvPicPr>
          <p:cNvPr id="133" name="Picture 4" descr=""/>
          <p:cNvPicPr/>
          <p:nvPr/>
        </p:nvPicPr>
        <p:blipFill>
          <a:blip r:embed="rId4"/>
          <a:stretch/>
        </p:blipFill>
        <p:spPr>
          <a:xfrm>
            <a:off x="4123080" y="3428640"/>
            <a:ext cx="1080360" cy="1080360"/>
          </a:xfrm>
          <a:prstGeom prst="rect">
            <a:avLst/>
          </a:prstGeom>
          <a:ln>
            <a:noFill/>
          </a:ln>
        </p:spPr>
      </p:pic>
      <p:pic>
        <p:nvPicPr>
          <p:cNvPr id="134" name="Picture 6" descr=""/>
          <p:cNvPicPr/>
          <p:nvPr/>
        </p:nvPicPr>
        <p:blipFill>
          <a:blip r:embed="rId5"/>
          <a:stretch/>
        </p:blipFill>
        <p:spPr>
          <a:xfrm>
            <a:off x="6598800" y="4981320"/>
            <a:ext cx="1079640" cy="1079640"/>
          </a:xfrm>
          <a:prstGeom prst="rect">
            <a:avLst/>
          </a:prstGeom>
          <a:ln>
            <a:noFill/>
          </a:ln>
        </p:spPr>
      </p:pic>
      <p:sp>
        <p:nvSpPr>
          <p:cNvPr id="135" name="TextShape 12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B41EA16-5659-4D3E-9CDE-CD3860F9D232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74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75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6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7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7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679" name="CustomShape 6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80" name="CustomShape 7"/>
          <p:cNvSpPr/>
          <p:nvPr/>
        </p:nvSpPr>
        <p:spPr>
          <a:xfrm>
            <a:off x="551520" y="135396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6.2. Срочные обязательства финансового характера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81" name="CustomShape 8"/>
          <p:cNvSpPr/>
          <p:nvPr/>
        </p:nvSpPr>
        <p:spPr>
          <a:xfrm>
            <a:off x="543240" y="1817280"/>
            <a:ext cx="11239920" cy="69156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682" name="Рисунок 10" descr=""/>
          <p:cNvPicPr/>
          <p:nvPr/>
        </p:nvPicPr>
        <p:blipFill>
          <a:blip r:embed="rId2"/>
          <a:stretch/>
        </p:blipFill>
        <p:spPr>
          <a:xfrm>
            <a:off x="2230560" y="2604960"/>
            <a:ext cx="7714800" cy="1180800"/>
          </a:xfrm>
          <a:prstGeom prst="rect">
            <a:avLst/>
          </a:prstGeom>
          <a:ln>
            <a:noFill/>
          </a:ln>
        </p:spPr>
      </p:pic>
      <p:sp>
        <p:nvSpPr>
          <p:cNvPr id="683" name="CustomShape 9"/>
          <p:cNvSpPr/>
          <p:nvPr/>
        </p:nvSpPr>
        <p:spPr>
          <a:xfrm>
            <a:off x="1047240" y="4479840"/>
            <a:ext cx="8228160" cy="46476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участие в долевом строительстве объекта недвижимости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4" name="CustomShape 10"/>
          <p:cNvSpPr/>
          <p:nvPr/>
        </p:nvSpPr>
        <p:spPr>
          <a:xfrm>
            <a:off x="543240" y="3900600"/>
            <a:ext cx="11239920" cy="464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Отдельные виды срочных обязательств финансового характера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5" name="CustomShape 11"/>
          <p:cNvSpPr/>
          <p:nvPr/>
        </p:nvSpPr>
        <p:spPr>
          <a:xfrm>
            <a:off x="1047240" y="5041080"/>
            <a:ext cx="8228160" cy="46476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обязательства по ипотеке в случае разделения суммы кредита между супругами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6" name="CustomShape 12"/>
          <p:cNvSpPr/>
          <p:nvPr/>
        </p:nvSpPr>
        <p:spPr>
          <a:xfrm>
            <a:off x="1047240" y="5601960"/>
            <a:ext cx="8228160" cy="46476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обязательства по отдельным договорам страхования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7" name="CustomShape 13"/>
          <p:cNvSpPr/>
          <p:nvPr/>
        </p:nvSpPr>
        <p:spPr>
          <a:xfrm>
            <a:off x="1047240" y="6163200"/>
            <a:ext cx="8228160" cy="46476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обязательства по договорам брокерского обслуживания, ДУ и ИИС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88" name="TextShape 14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F3F57E9-C068-4D33-ACD1-C38088A36BBA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690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691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2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3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694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695" name="CustomShape 6"/>
          <p:cNvSpPr/>
          <p:nvPr/>
        </p:nvSpPr>
        <p:spPr>
          <a:xfrm>
            <a:off x="543600" y="79128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6. Сведения об обязательствах имущественного характера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96" name="CustomShape 7"/>
          <p:cNvSpPr/>
          <p:nvPr/>
        </p:nvSpPr>
        <p:spPr>
          <a:xfrm>
            <a:off x="551520" y="1353960"/>
            <a:ext cx="11088720" cy="45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Подраздел 6.2. Срочные обязательства финансового характера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697" name="CustomShape 8"/>
          <p:cNvSpPr/>
          <p:nvPr/>
        </p:nvSpPr>
        <p:spPr>
          <a:xfrm>
            <a:off x="543240" y="3660480"/>
            <a:ext cx="1123992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Обязательства по договорам ИИС отражаются в случае, если размер "свободных" денежных средств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на ИИС равен или превышает 500 тыс. руб.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8" name="CustomShape 9"/>
          <p:cNvSpPr/>
          <p:nvPr/>
        </p:nvSpPr>
        <p:spPr>
          <a:xfrm>
            <a:off x="535320" y="2879280"/>
            <a:ext cx="1123992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По общему правилу, если денежные средства на счет эскроу не зачислены, то застройщик еще ничего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должен; если зачислены, то наоборот (надо смотреть договор)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99" name="CustomShape 10"/>
          <p:cNvSpPr/>
          <p:nvPr/>
        </p:nvSpPr>
        <p:spPr>
          <a:xfrm>
            <a:off x="543240" y="4442040"/>
            <a:ext cx="1123992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Обязательства по договорам страхования  в рамках ипотеки или страхования в путешествиях, как правило,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не указывается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0" name="CustomShape 11"/>
          <p:cNvSpPr/>
          <p:nvPr/>
        </p:nvSpPr>
        <p:spPr>
          <a:xfrm>
            <a:off x="535320" y="2097720"/>
            <a:ext cx="1123992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1" name="CustomShape 12"/>
          <p:cNvSpPr/>
          <p:nvPr/>
        </p:nvSpPr>
        <p:spPr>
          <a:xfrm>
            <a:off x="543240" y="5223240"/>
            <a:ext cx="11239920" cy="575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Пенсионное страхование в соответствии с Законом Российской Федерации от 27.11.1992 № 4015-I </a:t>
            </a:r>
            <a:br/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"Об организации страхового дела в Российской Федерации"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02" name="TextShape 13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6C37CCA-C281-4B54-9903-4AACC2C9EE54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704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705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6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7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708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709" name="CustomShape 6"/>
          <p:cNvSpPr/>
          <p:nvPr/>
        </p:nvSpPr>
        <p:spPr>
          <a:xfrm>
            <a:off x="543600" y="791280"/>
            <a:ext cx="11088720" cy="82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Раздел 7. Сведения о недвижимом имуществе &lt;…&gt;, отчужденных в течение отчетного периода в результате безвозмездной сделки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710" name="CustomShape 7"/>
          <p:cNvSpPr/>
          <p:nvPr/>
        </p:nvSpPr>
        <p:spPr>
          <a:xfrm>
            <a:off x="543600" y="1950120"/>
            <a:ext cx="11239920" cy="719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1" name="CustomShape 8"/>
          <p:cNvSpPr/>
          <p:nvPr/>
        </p:nvSpPr>
        <p:spPr>
          <a:xfrm>
            <a:off x="543600" y="3792240"/>
            <a:ext cx="11231640" cy="71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2" name="CustomShape 9"/>
          <p:cNvSpPr/>
          <p:nvPr/>
        </p:nvSpPr>
        <p:spPr>
          <a:xfrm>
            <a:off x="545760" y="4626360"/>
            <a:ext cx="5219640" cy="431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договор дарения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3" name="CustomShape 10"/>
          <p:cNvSpPr/>
          <p:nvPr/>
        </p:nvSpPr>
        <p:spPr>
          <a:xfrm>
            <a:off x="545760" y="5169600"/>
            <a:ext cx="5219640" cy="431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соглашение о разделе имущества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4" name="CustomShape 11"/>
          <p:cNvSpPr/>
          <p:nvPr/>
        </p:nvSpPr>
        <p:spPr>
          <a:xfrm>
            <a:off x="545760" y="5712840"/>
            <a:ext cx="5219640" cy="431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договор (соглашение) об определении долей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715" name="Рисунок 6" descr=""/>
          <p:cNvPicPr/>
          <p:nvPr/>
        </p:nvPicPr>
        <p:blipFill>
          <a:blip r:embed="rId2"/>
          <a:stretch/>
        </p:blipFill>
        <p:spPr>
          <a:xfrm>
            <a:off x="2424240" y="2797920"/>
            <a:ext cx="7343280" cy="742680"/>
          </a:xfrm>
          <a:prstGeom prst="rect">
            <a:avLst/>
          </a:prstGeom>
          <a:ln>
            <a:noFill/>
          </a:ln>
        </p:spPr>
      </p:pic>
      <p:sp>
        <p:nvSpPr>
          <p:cNvPr id="716" name="CustomShape 12"/>
          <p:cNvSpPr/>
          <p:nvPr/>
        </p:nvSpPr>
        <p:spPr>
          <a:xfrm>
            <a:off x="545760" y="6255720"/>
            <a:ext cx="5219640" cy="431640"/>
          </a:xfrm>
          <a:prstGeom prst="rect">
            <a:avLst/>
          </a:prstGeom>
          <a:noFill/>
          <a:ln w="2844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брачный договор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7" name="CustomShape 13"/>
          <p:cNvSpPr/>
          <p:nvPr/>
        </p:nvSpPr>
        <p:spPr>
          <a:xfrm>
            <a:off x="6555600" y="4624920"/>
            <a:ext cx="5219640" cy="719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уничтоженные объекты имущества не подлежат отражению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8" name="CustomShape 14"/>
          <p:cNvSpPr/>
          <p:nvPr/>
        </p:nvSpPr>
        <p:spPr>
          <a:xfrm>
            <a:off x="6555600" y="5449320"/>
            <a:ext cx="5219640" cy="431640"/>
          </a:xfrm>
          <a:prstGeom prst="rect">
            <a:avLst/>
          </a:prstGeom>
          <a:noFill/>
          <a:ln w="2844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2e75b6"/>
                </a:solidFill>
                <a:latin typeface="Calibri"/>
                <a:ea typeface="Calibri"/>
              </a:rPr>
              <a:t>договор мены не подлежит отражению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719" name="Line 15"/>
          <p:cNvSpPr/>
          <p:nvPr/>
        </p:nvSpPr>
        <p:spPr>
          <a:xfrm>
            <a:off x="6195240" y="4624920"/>
            <a:ext cx="0" cy="1908000"/>
          </a:xfrm>
          <a:prstGeom prst="line">
            <a:avLst/>
          </a:prstGeom>
          <a:ln w="126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0" name="TextShape 1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B5E9910-8DCF-4E75-8074-6BB6CC861AF0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"/>
          <p:cNvGrpSpPr/>
          <p:nvPr/>
        </p:nvGrpSpPr>
        <p:grpSpPr>
          <a:xfrm>
            <a:off x="8472240" y="3236760"/>
            <a:ext cx="3765240" cy="3179880"/>
            <a:chOff x="8472240" y="3236760"/>
            <a:chExt cx="3765240" cy="3179880"/>
          </a:xfrm>
        </p:grpSpPr>
        <p:pic>
          <p:nvPicPr>
            <p:cNvPr id="137" name="Рисунок 4" descr=""/>
            <p:cNvPicPr/>
            <p:nvPr/>
          </p:nvPicPr>
          <p:blipFill>
            <a:blip r:embed="rId1"/>
            <a:srcRect l="0" t="0" r="0" b="15548"/>
            <a:stretch/>
          </p:blipFill>
          <p:spPr>
            <a:xfrm>
              <a:off x="8472240" y="3236760"/>
              <a:ext cx="3765240" cy="3179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8" name="CustomShape 2"/>
            <p:cNvSpPr/>
            <p:nvPr/>
          </p:nvSpPr>
          <p:spPr>
            <a:xfrm>
              <a:off x="8818920" y="3278160"/>
              <a:ext cx="2966040" cy="2930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39" name="Group 3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40" name="CustomShape 4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41" name="CustomShape 5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2" name="CustomShape 6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3" name="CustomShape 7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44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145" name="CustomShape 8"/>
          <p:cNvSpPr/>
          <p:nvPr/>
        </p:nvSpPr>
        <p:spPr>
          <a:xfrm>
            <a:off x="870840" y="830520"/>
            <a:ext cx="1108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Методические рекомендации по проведению анализа сведений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46" name="CustomShape 9"/>
          <p:cNvSpPr/>
          <p:nvPr/>
        </p:nvSpPr>
        <p:spPr>
          <a:xfrm>
            <a:off x="3742200" y="158508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Основные аспекты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7" name="CustomShape 10"/>
          <p:cNvSpPr/>
          <p:nvPr/>
        </p:nvSpPr>
        <p:spPr>
          <a:xfrm>
            <a:off x="1647720" y="412956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Сопоставление с предыдущей справкой, чтобы не было "потерь"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8" name="CustomShape 11"/>
          <p:cNvSpPr/>
          <p:nvPr/>
        </p:nvSpPr>
        <p:spPr>
          <a:xfrm>
            <a:off x="1652760" y="223776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Необходимо быть внимательным: сверяться с документами, заполнять все необходимые графы и т.д.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9" name="CustomShape 12"/>
          <p:cNvSpPr/>
          <p:nvPr/>
        </p:nvSpPr>
        <p:spPr>
          <a:xfrm>
            <a:off x="5770800" y="309240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Соблюдение формальной логики: есть уведомление об иной оплачиваемой работе, - требуется указать доход, имеется вклад – доход и т.д.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0" name="CustomShape 13"/>
          <p:cNvSpPr/>
          <p:nvPr/>
        </p:nvSpPr>
        <p:spPr>
          <a:xfrm>
            <a:off x="5770800" y="4984200"/>
            <a:ext cx="4118040" cy="1577880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Calibri"/>
              </a:rPr>
              <a:t>"Уникальная" ситуация: приложите сразу подтверждающие документы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1" name="TextShape 14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66BCBCE-9740-4E84-B7CD-1CA684CCE792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53" name="CustomShape 2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54" name="CustomShape 3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5" name="CustomShape 4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" name="CustomShape 5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57" name="Объект 11" descr=""/>
          <p:cNvPicPr/>
          <p:nvPr/>
        </p:nvPicPr>
        <p:blipFill>
          <a:blip r:embed="rId1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158" name="CustomShape 6"/>
          <p:cNvSpPr/>
          <p:nvPr/>
        </p:nvSpPr>
        <p:spPr>
          <a:xfrm>
            <a:off x="870840" y="791640"/>
            <a:ext cx="1108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Консультативная помощь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210127964"/>
              </p:ext>
            </p:extLst>
          </p:nvPr>
        </p:nvGraphicFramePr>
        <p:xfrm>
          <a:off x="658800" y="2467800"/>
          <a:ext cx="10873800" cy="14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90172574"/>
              </p:ext>
            </p:extLst>
          </p:nvPr>
        </p:nvGraphicFramePr>
        <p:xfrm>
          <a:off x="658800" y="4696920"/>
          <a:ext cx="10873800" cy="143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9" name="CustomShape 7"/>
          <p:cNvSpPr/>
          <p:nvPr/>
        </p:nvSpPr>
        <p:spPr>
          <a:xfrm>
            <a:off x="1171080" y="403416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Консультативная помощь в контуре региональных и муниципальных органов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0" name="CustomShape 8"/>
          <p:cNvSpPr/>
          <p:nvPr/>
        </p:nvSpPr>
        <p:spPr>
          <a:xfrm>
            <a:off x="1171080" y="1680120"/>
            <a:ext cx="10154520" cy="54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Консультативная помощь в контуре федеральных государственных органов (организаций)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1" name="TextShape 9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323BAF4-C3CC-4B09-9662-9B5F8F821EAF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roup 1"/>
          <p:cNvGrpSpPr/>
          <p:nvPr/>
        </p:nvGrpSpPr>
        <p:grpSpPr>
          <a:xfrm>
            <a:off x="9037800" y="4054320"/>
            <a:ext cx="2844720" cy="2447640"/>
            <a:chOff x="9037800" y="4054320"/>
            <a:chExt cx="2844720" cy="2447640"/>
          </a:xfrm>
        </p:grpSpPr>
        <p:pic>
          <p:nvPicPr>
            <p:cNvPr id="163" name="Рисунок 2" descr=""/>
            <p:cNvPicPr/>
            <p:nvPr/>
          </p:nvPicPr>
          <p:blipFill>
            <a:blip r:embed="rId1"/>
            <a:srcRect l="0" t="0" r="0" b="16759"/>
            <a:stretch/>
          </p:blipFill>
          <p:spPr>
            <a:xfrm>
              <a:off x="9037800" y="4054320"/>
              <a:ext cx="2844720" cy="2367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4" name="CustomShape 2"/>
            <p:cNvSpPr/>
            <p:nvPr/>
          </p:nvSpPr>
          <p:spPr>
            <a:xfrm>
              <a:off x="9354960" y="4057920"/>
              <a:ext cx="2156040" cy="2444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65" name="Group 3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66" name="CustomShape 4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67" name="CustomShape 5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" name="CustomShape 6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" name="CustomShape 7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70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171" name="CustomShape 8"/>
          <p:cNvSpPr/>
          <p:nvPr/>
        </p:nvSpPr>
        <p:spPr>
          <a:xfrm>
            <a:off x="870840" y="830520"/>
            <a:ext cx="1108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Методические рекомендации по вопросам представления сведений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324000" y="3055680"/>
            <a:ext cx="544176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Учтены особенности, предусмотренные Указом Президента Российской Федерации от 29.12.2022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№ 968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3" name="CustomShape 10"/>
          <p:cNvSpPr/>
          <p:nvPr/>
        </p:nvSpPr>
        <p:spPr>
          <a:xfrm>
            <a:off x="324000" y="2095560"/>
            <a:ext cx="5442840" cy="8755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Учтены особенности, предусмотренные Указом Президента Российской Федерации от 06.12.2022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№ 886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4" name="CustomShape 11"/>
          <p:cNvSpPr/>
          <p:nvPr/>
        </p:nvSpPr>
        <p:spPr>
          <a:xfrm>
            <a:off x="324000" y="4014720"/>
            <a:ext cx="5441760" cy="575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Отмечено, что приостановление службы (работы) приостанавливает обязанность по декларированию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5" name="CustomShape 12"/>
          <p:cNvSpPr/>
          <p:nvPr/>
        </p:nvSpPr>
        <p:spPr>
          <a:xfrm>
            <a:off x="324000" y="4674960"/>
            <a:ext cx="5441760" cy="359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Сроки не переносятся, даже если нерабочий день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6" name="CustomShape 13"/>
          <p:cNvSpPr/>
          <p:nvPr/>
        </p:nvSpPr>
        <p:spPr>
          <a:xfrm>
            <a:off x="6392160" y="2102400"/>
            <a:ext cx="544284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Отмечено, что уточнение сведений происходит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в установленные сроки: в иных случаях декларант может приложить пояснения (проверка ситуативна)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7" name="CustomShape 14"/>
          <p:cNvSpPr/>
          <p:nvPr/>
        </p:nvSpPr>
        <p:spPr>
          <a:xfrm>
            <a:off x="6392160" y="3078000"/>
            <a:ext cx="5442840" cy="12632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Указаны возможности регионального и муниципального правового регулирования в отношении мун.депутатов сельских поселений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и руководителей гос.(мун.) учреждений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8" name="CustomShape 15"/>
          <p:cNvSpPr/>
          <p:nvPr/>
        </p:nvSpPr>
        <p:spPr>
          <a:xfrm>
            <a:off x="324000" y="5118840"/>
            <a:ext cx="544176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Значение для декларационной кампании имеет перечень должностей, действовавший по состоянию на 31.12.2022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9" name="CustomShape 16"/>
          <p:cNvSpPr/>
          <p:nvPr/>
        </p:nvSpPr>
        <p:spPr>
          <a:xfrm>
            <a:off x="6392160" y="4442400"/>
            <a:ext cx="544284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Подчеркнуто, что где справка не устанавливает обязательное приложение документов, декларант сам решает, что прикладывать к справке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0" name="CustomShape 17"/>
          <p:cNvSpPr/>
          <p:nvPr/>
        </p:nvSpPr>
        <p:spPr>
          <a:xfrm>
            <a:off x="6392160" y="5417640"/>
            <a:ext cx="5442840" cy="575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Оценка актуальности СПО "Справки БК" осуществляется при приеме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1" name="CustomShape 18"/>
          <p:cNvSpPr/>
          <p:nvPr/>
        </p:nvSpPr>
        <p:spPr>
          <a:xfrm>
            <a:off x="3742200" y="145080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Основные новеллы (1)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2" name="TextShape 19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DB326963-9148-4FDA-90CB-C2147AC561FC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"/>
          <p:cNvGrpSpPr/>
          <p:nvPr/>
        </p:nvGrpSpPr>
        <p:grpSpPr>
          <a:xfrm>
            <a:off x="9114840" y="4138200"/>
            <a:ext cx="2844720" cy="2447640"/>
            <a:chOff x="9114840" y="4138200"/>
            <a:chExt cx="2844720" cy="2447640"/>
          </a:xfrm>
        </p:grpSpPr>
        <p:pic>
          <p:nvPicPr>
            <p:cNvPr id="184" name="Рисунок 2" descr=""/>
            <p:cNvPicPr/>
            <p:nvPr/>
          </p:nvPicPr>
          <p:blipFill>
            <a:blip r:embed="rId1"/>
            <a:srcRect l="0" t="0" r="0" b="16759"/>
            <a:stretch/>
          </p:blipFill>
          <p:spPr>
            <a:xfrm>
              <a:off x="9114840" y="4138200"/>
              <a:ext cx="2844720" cy="2367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5" name="CustomShape 2"/>
            <p:cNvSpPr/>
            <p:nvPr/>
          </p:nvSpPr>
          <p:spPr>
            <a:xfrm>
              <a:off x="9432000" y="4141800"/>
              <a:ext cx="2156040" cy="2444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86" name="Group 3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187" name="CustomShape 4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188" name="CustomShape 5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CustomShape 6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CustomShape 7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91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192" name="CustomShape 8"/>
          <p:cNvSpPr/>
          <p:nvPr/>
        </p:nvSpPr>
        <p:spPr>
          <a:xfrm>
            <a:off x="870840" y="830520"/>
            <a:ext cx="1108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Методические рекомендации по вопросам представления сведений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3" name="CustomShape 9"/>
          <p:cNvSpPr/>
          <p:nvPr/>
        </p:nvSpPr>
        <p:spPr>
          <a:xfrm>
            <a:off x="3742200" y="145080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Основные новеллы (2)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4" name="CustomShape 10"/>
          <p:cNvSpPr/>
          <p:nvPr/>
        </p:nvSpPr>
        <p:spPr>
          <a:xfrm>
            <a:off x="314640" y="2096640"/>
            <a:ext cx="544284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Единый подход для иностранной валюты: по курсу Банка России, если нельзя установить, то через "Интернет"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CustomShape 11"/>
          <p:cNvSpPr/>
          <p:nvPr/>
        </p:nvSpPr>
        <p:spPr>
          <a:xfrm>
            <a:off x="314640" y="3061800"/>
            <a:ext cx="5442840" cy="575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 определении дохода смотрим на собственника, а не на порядок зачисления денежных средств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6" name="CustomShape 12"/>
          <p:cNvSpPr/>
          <p:nvPr/>
        </p:nvSpPr>
        <p:spPr>
          <a:xfrm>
            <a:off x="314640" y="3727800"/>
            <a:ext cx="544284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Применение "Налога на профессиональный доход" ("самозанятость") служащими отражено в письме Минтруда России от 19.04.2021 № 28-6/10/В-4623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7" name="CustomShape 13"/>
          <p:cNvSpPr/>
          <p:nvPr/>
        </p:nvSpPr>
        <p:spPr>
          <a:xfrm>
            <a:off x="314640" y="4692960"/>
            <a:ext cx="5442840" cy="575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Доход от ценных бумаг – положительный финансовый результат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8" name="CustomShape 14"/>
          <p:cNvSpPr/>
          <p:nvPr/>
        </p:nvSpPr>
        <p:spPr>
          <a:xfrm>
            <a:off x="314640" y="5359320"/>
            <a:ext cx="5442840" cy="575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Информацию о больничных можно взять на ЕПГУ или из ЛК налогоплательщика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9" name="CustomShape 15"/>
          <p:cNvSpPr/>
          <p:nvPr/>
        </p:nvSpPr>
        <p:spPr>
          <a:xfrm>
            <a:off x="314640" y="6025680"/>
            <a:ext cx="5442840" cy="575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Обновлен перечень федеральных социальных выплат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0" name="CustomShape 16"/>
          <p:cNvSpPr/>
          <p:nvPr/>
        </p:nvSpPr>
        <p:spPr>
          <a:xfrm>
            <a:off x="6394320" y="2098440"/>
            <a:ext cx="544284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Компенсации с отчетностью о расходовании денежных средств не указываются; иные компенсации указываются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1" name="CustomShape 17"/>
          <p:cNvSpPr/>
          <p:nvPr/>
        </p:nvSpPr>
        <p:spPr>
          <a:xfrm>
            <a:off x="6394320" y="3062880"/>
            <a:ext cx="5442840" cy="575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При расчете трехгодового дохода для целей раздела 2 справки не вычитаем какие-либо суммы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2" name="CustomShape 18"/>
          <p:cNvSpPr/>
          <p:nvPr/>
        </p:nvSpPr>
        <p:spPr>
          <a:xfrm>
            <a:off x="6394320" y="3728880"/>
            <a:ext cx="5442840" cy="575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Учтен Указ Президента Российской Федерации от 18.07.2022 № 472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3" name="CustomShape 19"/>
          <p:cNvSpPr/>
          <p:nvPr/>
        </p:nvSpPr>
        <p:spPr>
          <a:xfrm>
            <a:off x="6394320" y="4394880"/>
            <a:ext cx="5442840" cy="575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Для раздела 4 справки приоритет сведениям в рамках Указания Банка России 27.05.2021 № 5798-У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4" name="CustomShape 20"/>
          <p:cNvSpPr/>
          <p:nvPr/>
        </p:nvSpPr>
        <p:spPr>
          <a:xfrm>
            <a:off x="6394320" y="5060880"/>
            <a:ext cx="5442840" cy="5756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Счет закрывается в установленном порядке или по соглашению сторон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5" name="CustomShape 21"/>
          <p:cNvSpPr/>
          <p:nvPr/>
        </p:nvSpPr>
        <p:spPr>
          <a:xfrm>
            <a:off x="6394320" y="5726880"/>
            <a:ext cx="544284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Подчеркнуты особенности заполнения графы "Общая стоимость" подраздела 5.2 раздела 5 справки в СПО "Справки БК"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6" name="TextShape 22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BB5B44C-8BC6-4F3F-AB0D-094C43E33AA0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 1"/>
          <p:cNvGrpSpPr/>
          <p:nvPr/>
        </p:nvGrpSpPr>
        <p:grpSpPr>
          <a:xfrm>
            <a:off x="9114840" y="4138200"/>
            <a:ext cx="2844720" cy="2447640"/>
            <a:chOff x="9114840" y="4138200"/>
            <a:chExt cx="2844720" cy="2447640"/>
          </a:xfrm>
        </p:grpSpPr>
        <p:pic>
          <p:nvPicPr>
            <p:cNvPr id="208" name="Рисунок 2" descr=""/>
            <p:cNvPicPr/>
            <p:nvPr/>
          </p:nvPicPr>
          <p:blipFill>
            <a:blip r:embed="rId1"/>
            <a:srcRect l="0" t="0" r="0" b="16759"/>
            <a:stretch/>
          </p:blipFill>
          <p:spPr>
            <a:xfrm>
              <a:off x="9114840" y="4138200"/>
              <a:ext cx="2844720" cy="23677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9" name="CustomShape 2"/>
            <p:cNvSpPr/>
            <p:nvPr/>
          </p:nvSpPr>
          <p:spPr>
            <a:xfrm>
              <a:off x="9432000" y="4141800"/>
              <a:ext cx="2156040" cy="24440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10" name="Group 3"/>
          <p:cNvGrpSpPr/>
          <p:nvPr/>
        </p:nvGrpSpPr>
        <p:grpSpPr>
          <a:xfrm>
            <a:off x="0" y="0"/>
            <a:ext cx="12191760" cy="671400"/>
            <a:chOff x="0" y="0"/>
            <a:chExt cx="12191760" cy="671400"/>
          </a:xfrm>
        </p:grpSpPr>
        <p:sp>
          <p:nvSpPr>
            <p:cNvPr id="211" name="CustomShape 4"/>
            <p:cNvSpPr/>
            <p:nvPr/>
          </p:nvSpPr>
          <p:spPr>
            <a:xfrm>
              <a:off x="0" y="0"/>
              <a:ext cx="12191760" cy="35964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</p:sp>
        <p:sp>
          <p:nvSpPr>
            <p:cNvPr id="212" name="CustomShape 5"/>
            <p:cNvSpPr/>
            <p:nvPr/>
          </p:nvSpPr>
          <p:spPr>
            <a:xfrm>
              <a:off x="0" y="355680"/>
              <a:ext cx="1219176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3" name="CustomShape 6"/>
            <p:cNvSpPr/>
            <p:nvPr/>
          </p:nvSpPr>
          <p:spPr>
            <a:xfrm>
              <a:off x="5765760" y="457200"/>
              <a:ext cx="6426000" cy="10764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4" name="CustomShape 7"/>
            <p:cNvSpPr/>
            <p:nvPr/>
          </p:nvSpPr>
          <p:spPr>
            <a:xfrm>
              <a:off x="6792120" y="563760"/>
              <a:ext cx="5399640" cy="10764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15" name="Объект 11" descr=""/>
          <p:cNvPicPr/>
          <p:nvPr/>
        </p:nvPicPr>
        <p:blipFill>
          <a:blip r:embed="rId2"/>
          <a:stretch/>
        </p:blipFill>
        <p:spPr>
          <a:xfrm>
            <a:off x="165600" y="0"/>
            <a:ext cx="571680" cy="691560"/>
          </a:xfrm>
          <a:prstGeom prst="rect">
            <a:avLst/>
          </a:prstGeom>
          <a:ln>
            <a:noFill/>
          </a:ln>
        </p:spPr>
      </p:pic>
      <p:sp>
        <p:nvSpPr>
          <p:cNvPr id="216" name="CustomShape 8"/>
          <p:cNvSpPr/>
          <p:nvPr/>
        </p:nvSpPr>
        <p:spPr>
          <a:xfrm>
            <a:off x="870840" y="830520"/>
            <a:ext cx="11088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70ad47"/>
                </a:solidFill>
                <a:latin typeface="Calibri"/>
              </a:rPr>
              <a:t>Методические рекомендации по вопросам представления сведений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7" name="CustomShape 9"/>
          <p:cNvSpPr/>
          <p:nvPr/>
        </p:nvSpPr>
        <p:spPr>
          <a:xfrm>
            <a:off x="3742200" y="1450800"/>
            <a:ext cx="4707360" cy="3596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Основные новеллы (3)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8" name="CustomShape 10"/>
          <p:cNvSpPr/>
          <p:nvPr/>
        </p:nvSpPr>
        <p:spPr>
          <a:xfrm>
            <a:off x="6384960" y="2099520"/>
            <a:ext cx="544176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Если из договора долевого строительства нельзя определить размер обязательства каждого лица,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то обязательство указывается полностью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9" name="CustomShape 11"/>
          <p:cNvSpPr/>
          <p:nvPr/>
        </p:nvSpPr>
        <p:spPr>
          <a:xfrm>
            <a:off x="314640" y="4094640"/>
            <a:ext cx="544284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Площадь объекта, находящегося в пользовании,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на основании правоустанавливающих документов (в ином случае из фактических значений)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CustomShape 12"/>
          <p:cNvSpPr/>
          <p:nvPr/>
        </p:nvSpPr>
        <p:spPr>
          <a:xfrm>
            <a:off x="6384960" y="3097440"/>
            <a:ext cx="544176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Если договор долевого строительства заключен вместе с ипотекой, то указываются два обязательства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1" name="CustomShape 13"/>
          <p:cNvSpPr/>
          <p:nvPr/>
        </p:nvSpPr>
        <p:spPr>
          <a:xfrm>
            <a:off x="6384960" y="4095360"/>
            <a:ext cx="544176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"Перераспределение долей" для целей раздела 7 справки требует анализ правоустанавливающих документов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2" name="CustomShape 14"/>
          <p:cNvSpPr/>
          <p:nvPr/>
        </p:nvSpPr>
        <p:spPr>
          <a:xfrm>
            <a:off x="314640" y="3100680"/>
            <a:ext cx="544284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Земельный участок, например, под частным домом указывается или в подразделе 3.1, или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в подразделе 6.1 справки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3" name="CustomShape 15"/>
          <p:cNvSpPr/>
          <p:nvPr/>
        </p:nvSpPr>
        <p:spPr>
          <a:xfrm>
            <a:off x="314640" y="2100240"/>
            <a:ext cx="5441760" cy="87444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Особенности приобретения ПИФов отражены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в письме Минтруда России от 22.09.2022 </a:t>
            </a:r>
            <a:br/>
            <a:r>
              <a:rPr b="1" lang="ru-RU" sz="1800" spc="-1" strike="noStrike">
                <a:solidFill>
                  <a:srgbClr val="2e75b6"/>
                </a:solidFill>
                <a:latin typeface="Calibri"/>
              </a:rPr>
              <a:t>№ 28-7/10/В-12862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4" name="TextShape 16"/>
          <p:cNvSpPr txBox="1"/>
          <p:nvPr/>
        </p:nvSpPr>
        <p:spPr>
          <a:xfrm>
            <a:off x="10639080" y="-43200"/>
            <a:ext cx="1146240" cy="406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405F0C0-6519-4989-A6E3-BA162D48C28F}" type="slidenum">
              <a:rPr b="1" lang="ru-RU" sz="2800" spc="-1" strike="noStrike">
                <a:solidFill>
                  <a:srgbClr val="a9d18e"/>
                </a:solidFill>
                <a:latin typeface="Calibri"/>
              </a:rPr>
              <a:t>&lt;номер&gt;</a:t>
            </a:fld>
            <a:endParaRPr b="0" lang="ru-RU" sz="2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Application>LibreOffice/6.2.6.2$Linux_X86_64 LibreOffice_project/20$Build-2</Application>
  <Words>3824</Words>
  <Paragraphs>416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2023-01-24T11:09:06Z</dcterms:created>
  <dc:creator>петро петя</dc:creator>
  <dc:description/>
  <dc:language>ru-RU</dc:language>
  <cp:lastModifiedBy>123</cp:lastModifiedBy>
  <cp:lastPrinted>2023-02-01T06:50:15Z</cp:lastPrinted>
  <dcterms:modified xsi:type="dcterms:W3CDTF">2023-02-01T12:44:19Z</dcterms:modified>
  <cp:revision>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42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42</vt:i4>
  </property>
</Properties>
</file>